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  <p:sldId id="264" r:id="rId9"/>
    <p:sldId id="260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2" r:id="rId18"/>
    <p:sldId id="270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280D"/>
    <a:srgbClr val="CDA882"/>
    <a:srgbClr val="DCC1A7"/>
    <a:srgbClr val="F3C68C"/>
    <a:srgbClr val="E2DAC6"/>
    <a:srgbClr val="EDE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91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64415-03A1-46C3-8092-3BA56231E2CC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75B38-01C3-4145-B130-D2364CBF1D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40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75B38-01C3-4145-B130-D2364CBF1D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16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F9CA6-E3A1-32C3-0D57-74ED3B02D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EB9C15-BF94-DD7E-369D-61CF6D728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178B86-B29B-F639-FBB4-55A8F254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992660-2589-3DC1-6E0A-F89BC2BE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1149EB-A444-6868-B045-D5DC7240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6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87DB3-439E-11EA-C4C8-7A220B12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60D7FF-90B9-13CB-EBE5-C36DE9482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BF8B30-6389-F5B9-15E0-E9DC7CB92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6991F2-987E-E367-1291-578119858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C31AB-990F-CE46-5973-0D65AF78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5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7A1D52-3911-C8DA-11F9-D8E2494A7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7DD7DB-49AA-3E3E-093C-C1D6B185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CCC7C-CB48-39BD-9200-240611F2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5A3D7D-7280-3975-A97C-9B172694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9AC9B8-2D9C-6D5F-3407-CC249324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8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6EF77-F6D8-7C01-557C-5FAA6D15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9C1BA7-5194-A011-C0CC-F0B7BBA62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76B0F-A679-1640-DD7C-D0FDEA07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DA35F5-E959-439F-A55E-99FCD938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A678CA-9642-01F4-C9AD-CE116B74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2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D2BEB8-63BE-5DD2-4EC3-BC9CA1ED9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683EE8-669F-8568-9628-531FB7624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FAF92-82E7-9691-52BC-D9598305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03438C-6AA3-FBD6-64EE-1EE88872E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EE76D5-8F19-9F5A-0204-07A10DEA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83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703B8-BAAD-E3FD-C0F2-81EF6E56B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EFB5D-B33B-74CF-B3E3-A762A1B7D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8DFEAE-CC32-C704-D754-CE86FAB5E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98FF75-FDDB-B963-A568-95622E26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E0A54-38C5-7A4D-59AC-65650B09B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DDA2E7-6184-97CB-7758-C8C51955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83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3AA4D-4CF2-0D51-E0F1-072E65397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A5A4BB-8F76-0029-1073-B37AD8673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66F6CA-D7D2-0577-B404-EF206A68EB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62CC98-83E7-700A-8C6E-E39DA82C3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184192D-7E8A-6D89-0C9A-C6D3BA3ED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D5E5B0-F911-92A8-F701-5FB05B7A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7C4AF0-4112-9489-EADA-77E06441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C77379-2208-F8E8-26D9-6E6A252C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151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77B5A-DA2A-E204-7301-F08C7CDF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705AAE-3CB7-AB75-F7BE-A1AB22D7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7AC2EC-512B-355E-52A0-0CECAE57D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AEEF23-0DA5-D174-70C1-10AD1CB64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54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4A55E5-F633-8618-3098-6959F68A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D969A1-9C1C-1BFC-AF45-9AE33CAB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DC4E14-1171-E385-B1E6-3EAACDBF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82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13AB87-BCE5-FBC2-4C77-FBE4DF130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437005-BBD5-8B67-255D-8BB5A8F00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01D5C-A925-2C6E-8F25-C6BD9721E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09FF9A-AF65-817C-FAEB-F0469C40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4F420B-1D1F-1A9F-3126-52FBCE934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E17247-0EE3-EFC7-D61C-8687FF6C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80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4937B-E272-63D6-B1EA-6F7BE9540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1BD89B-EFCE-3F48-2E8B-823367B7C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03FB4-5002-BC6C-640E-9F97873E0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63C2F-ECC1-C988-B8CC-DE908DA32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2A92A6-904A-1228-56A4-0EED5DE77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C5F162-FB1A-8BA5-8E46-97EEC343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62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D8B11-4E70-15A4-09C9-B1A6DA6A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C9A0D8-D88C-1490-086F-639ED7786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B1D9E1-9EA2-FDEB-B8ED-4A7F45C63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E1714-91CD-4B1B-B1B6-9A43D1703B2E}" type="datetimeFigureOut">
              <a:rPr lang="ru-RU" smtClean="0"/>
              <a:t>18.01.2026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C0D0AE-AEDF-3F86-E072-EA24F21A17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AEF336-FC10-2F60-4581-376E471BF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D15C6-D5A2-41E4-934B-2A0012883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0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8901B29-9B67-48DF-A962-4CFBB69EE5DC}"/>
              </a:ext>
            </a:extLst>
          </p:cNvPr>
          <p:cNvGrpSpPr/>
          <p:nvPr/>
        </p:nvGrpSpPr>
        <p:grpSpPr>
          <a:xfrm>
            <a:off x="2" y="0"/>
            <a:ext cx="12191998" cy="6858000"/>
            <a:chOff x="1" y="0"/>
            <a:chExt cx="12191998" cy="685800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478AB22-44C8-380A-18B1-CE3E1E6BD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31" t="2326" r="40215" b="6512"/>
            <a:stretch>
              <a:fillRect/>
            </a:stretch>
          </p:blipFill>
          <p:spPr>
            <a:xfrm>
              <a:off x="5879806" y="170121"/>
              <a:ext cx="2147774" cy="6326372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DFA006D-A9CD-67D2-F9C1-F23F51238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845"/>
            <a:stretch>
              <a:fillRect/>
            </a:stretch>
          </p:blipFill>
          <p:spPr>
            <a:xfrm>
              <a:off x="1" y="0"/>
              <a:ext cx="6096000" cy="68580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8A68BAE-9FF4-EF51-2783-9AC4A0BA3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8"/>
            <a:stretch>
              <a:fillRect/>
            </a:stretch>
          </p:blipFill>
          <p:spPr>
            <a:xfrm>
              <a:off x="8027580" y="0"/>
              <a:ext cx="4164419" cy="68580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734B18C-2FE1-DC2B-4D32-DC0E4000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94729" r="31223"/>
            <a:stretch>
              <a:fillRect/>
            </a:stretch>
          </p:blipFill>
          <p:spPr>
            <a:xfrm>
              <a:off x="6096000" y="6496493"/>
              <a:ext cx="1931580" cy="361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AC7519-EF04-13C2-2BF1-336720852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31223" b="97519"/>
            <a:stretch>
              <a:fillRect/>
            </a:stretch>
          </p:blipFill>
          <p:spPr>
            <a:xfrm>
              <a:off x="6096000" y="0"/>
              <a:ext cx="1931580" cy="170121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BA56DD7-CEED-925E-350D-DD4F0D1D80BD}"/>
              </a:ext>
            </a:extLst>
          </p:cNvPr>
          <p:cNvSpPr txBox="1"/>
          <p:nvPr/>
        </p:nvSpPr>
        <p:spPr>
          <a:xfrm>
            <a:off x="3324889" y="1776051"/>
            <a:ext cx="5542222" cy="1196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2800" dirty="0">
                <a:latin typeface="Arial Black" panose="020B0A04020102020204" pitchFamily="34" charset="0"/>
                <a:cs typeface="Arial" panose="020B0604020202020204" pitchFamily="34" charset="0"/>
              </a:rPr>
              <a:t>Искусство и общество:</a:t>
            </a:r>
          </a:p>
          <a:p>
            <a:pPr algn="ctr">
              <a:lnSpc>
                <a:spcPct val="114000"/>
              </a:lnSpc>
            </a:pPr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от комедии Юрия Никулина</a:t>
            </a:r>
          </a:p>
          <a:p>
            <a:pPr algn="ctr">
              <a:lnSpc>
                <a:spcPct val="114000"/>
              </a:lnSpc>
            </a:pPr>
            <a:r>
              <a:rPr lang="ru-RU" dirty="0">
                <a:latin typeface="Arial Black" panose="020B0A04020102020204" pitchFamily="34" charset="0"/>
                <a:cs typeface="Arial" panose="020B0604020202020204" pitchFamily="34" charset="0"/>
              </a:rPr>
              <a:t>к драме Льва Дурова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9D1DDA-A50C-D98E-F3D0-22EA1771A71E}"/>
              </a:ext>
            </a:extLst>
          </p:cNvPr>
          <p:cNvSpPr txBox="1"/>
          <p:nvPr/>
        </p:nvSpPr>
        <p:spPr>
          <a:xfrm>
            <a:off x="3324889" y="3096181"/>
            <a:ext cx="554222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Методические материалы для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1185439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EBDE8-12B5-E058-CA03-7780D7D92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6D61B4-209C-CD76-369D-B8CD8AE2E322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2. Основной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(1 неделя)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A227EFE-F5ED-A324-F837-40D71290C55F}"/>
              </a:ext>
            </a:extLst>
          </p:cNvPr>
          <p:cNvSpPr/>
          <p:nvPr/>
        </p:nvSpPr>
        <p:spPr>
          <a:xfrm>
            <a:off x="326952" y="1593205"/>
            <a:ext cx="8349215" cy="1458339"/>
          </a:xfrm>
          <a:prstGeom prst="roundRect">
            <a:avLst>
              <a:gd name="adj" fmla="val 20000"/>
            </a:avLst>
          </a:prstGeom>
          <a:solidFill>
            <a:schemeClr val="bg1"/>
          </a:solidFill>
          <a:ln w="38100">
            <a:solidFill>
              <a:srgbClr val="CDA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70180-3C74-99BB-6E3C-C04A5DB7392E}"/>
              </a:ext>
            </a:extLst>
          </p:cNvPr>
          <p:cNvSpPr txBox="1"/>
          <p:nvPr/>
        </p:nvSpPr>
        <p:spPr>
          <a:xfrm>
            <a:off x="509181" y="1691432"/>
            <a:ext cx="82721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CDA88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Ключевая задача: 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устранить дисбаланс в информированности учащихся, вызванный разной степенью вовлечённости в предварительный этап работы.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CE56D5-DC83-C04C-54A2-2E01FA1B5F2A}"/>
              </a:ext>
            </a:extLst>
          </p:cNvPr>
          <p:cNvSpPr txBox="1"/>
          <p:nvPr/>
        </p:nvSpPr>
        <p:spPr>
          <a:xfrm>
            <a:off x="326952" y="3350384"/>
            <a:ext cx="8763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 просто донести информацию, а </a:t>
            </a: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мотивировать к участию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через доступные, ненавязчивые и игровые форматы.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8CDAB-1802-CD3E-4716-20FF66983A02}"/>
              </a:ext>
            </a:extLst>
          </p:cNvPr>
          <p:cNvSpPr txBox="1"/>
          <p:nvPr/>
        </p:nvSpPr>
        <p:spPr>
          <a:xfrm>
            <a:off x="326952" y="4095500"/>
            <a:ext cx="10668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000" b="1" dirty="0">
                <a:solidFill>
                  <a:srgbClr val="5C280D"/>
                </a:solidFill>
                <a:latin typeface="Arial" panose="020B0604020202020204" pitchFamily="34" charset="0"/>
              </a:rPr>
              <a:t>Приемы вовлечения учащихся: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BFD945D1-2313-F1F2-D04B-D1E9C234956E}"/>
              </a:ext>
            </a:extLst>
          </p:cNvPr>
          <p:cNvSpPr/>
          <p:nvPr/>
        </p:nvSpPr>
        <p:spPr>
          <a:xfrm>
            <a:off x="326952" y="4756795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8B91CF-45F2-5E5F-F0A7-B967CC5DEF82}"/>
              </a:ext>
            </a:extLst>
          </p:cNvPr>
          <p:cNvSpPr txBox="1"/>
          <p:nvPr/>
        </p:nvSpPr>
        <p:spPr>
          <a:xfrm>
            <a:off x="932860" y="4826129"/>
            <a:ext cx="3001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Онлайн-викторина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8F19F10-5288-B15D-1656-DF26C3A56A85}"/>
              </a:ext>
            </a:extLst>
          </p:cNvPr>
          <p:cNvSpPr/>
          <p:nvPr/>
        </p:nvSpPr>
        <p:spPr>
          <a:xfrm>
            <a:off x="326952" y="5749879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1719CE-F359-F15D-BA21-4116819EDE08}"/>
              </a:ext>
            </a:extLst>
          </p:cNvPr>
          <p:cNvSpPr txBox="1"/>
          <p:nvPr/>
        </p:nvSpPr>
        <p:spPr>
          <a:xfrm>
            <a:off x="932859" y="5819213"/>
            <a:ext cx="3798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Тайный наблюдатель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C2EAEEC8-AEED-516F-F116-DBA21555A78E}"/>
              </a:ext>
            </a:extLst>
          </p:cNvPr>
          <p:cNvSpPr/>
          <p:nvPr/>
        </p:nvSpPr>
        <p:spPr>
          <a:xfrm>
            <a:off x="4223488" y="4756795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5842E1-0872-5700-4582-824DD99026E6}"/>
              </a:ext>
            </a:extLst>
          </p:cNvPr>
          <p:cNvSpPr txBox="1"/>
          <p:nvPr/>
        </p:nvSpPr>
        <p:spPr>
          <a:xfrm>
            <a:off x="4799123" y="4826129"/>
            <a:ext cx="5046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Мини-челлендж в социальных сетях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BF7E706-CBB2-30A1-656D-9FBE9CC71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12" b="61816" l="37598" r="63184">
                        <a14:foregroundMark x1="46973" y1="40039" x2="38867" y2="45117"/>
                        <a14:foregroundMark x1="38867" y1="45117" x2="37598" y2="57715"/>
                        <a14:foregroundMark x1="37598" y1="57715" x2="44727" y2="59863"/>
                        <a14:foregroundMark x1="44727" y1="59863" x2="54980" y2="58789"/>
                        <a14:foregroundMark x1="54980" y1="58789" x2="61035" y2="48828"/>
                        <a14:foregroundMark x1="61035" y1="48828" x2="59863" y2="41309"/>
                        <a14:foregroundMark x1="59863" y1="41309" x2="50586" y2="37695"/>
                        <a14:foregroundMark x1="50586" y1="37695" x2="42969" y2="39355"/>
                        <a14:foregroundMark x1="42383" y1="37988" x2="51660" y2="37793"/>
                        <a14:foregroundMark x1="51660" y1="37793" x2="60547" y2="40723"/>
                        <a14:foregroundMark x1="60547" y1="40723" x2="63281" y2="50977"/>
                        <a14:foregroundMark x1="63281" y1="50977" x2="60840" y2="57910"/>
                        <a14:foregroundMark x1="60840" y1="57910" x2="54395" y2="61719"/>
                        <a14:foregroundMark x1="54395" y1="61719" x2="45508" y2="61328"/>
                        <a14:foregroundMark x1="45508" y1="61328" x2="38867" y2="58105"/>
                        <a14:foregroundMark x1="38867" y1="58105" x2="38184" y2="56445"/>
                        <a14:foregroundMark x1="42383" y1="37988" x2="37891" y2="43555"/>
                        <a14:foregroundMark x1="37891" y1="43555" x2="37695" y2="45703"/>
                        <a14:foregroundMark x1="41406" y1="37793" x2="51074" y2="37012"/>
                        <a14:foregroundMark x1="51074" y1="37012" x2="59668" y2="39453"/>
                        <a14:foregroundMark x1="59668" y1="39453" x2="60449" y2="37793"/>
                        <a14:foregroundMark x1="58496" y1="37695" x2="62305" y2="44336"/>
                        <a14:foregroundMark x1="62305" y1="44336" x2="62012" y2="52441"/>
                        <a14:foregroundMark x1="62012" y1="42773" x2="61426" y2="38770"/>
                        <a14:foregroundMark x1="61914" y1="38867" x2="62500" y2="42188"/>
                        <a14:foregroundMark x1="62500" y1="42188" x2="62500" y2="42188"/>
                        <a14:foregroundMark x1="62793" y1="39844" x2="63281" y2="43750"/>
                        <a14:foregroundMark x1="62500" y1="59570" x2="43359" y2="61133"/>
                        <a14:foregroundMark x1="43359" y1="61133" x2="41602" y2="60645"/>
                        <a14:foregroundMark x1="58496" y1="61816" x2="54492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0" t="36278" r="36563" b="37520"/>
          <a:stretch>
            <a:fillRect/>
          </a:stretch>
        </p:blipFill>
        <p:spPr>
          <a:xfrm flipH="1">
            <a:off x="10089412" y="435935"/>
            <a:ext cx="1775636" cy="17969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396F968-2225-474F-A282-71F71CE9D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4" b="30762" l="69727" r="94336">
                        <a14:foregroundMark x1="85156" y1="9766" x2="74316" y2="9570"/>
                        <a14:foregroundMark x1="74316" y1="9570" x2="70117" y2="16602"/>
                        <a14:foregroundMark x1="70117" y1="16602" x2="72754" y2="26563"/>
                        <a14:foregroundMark x1="72754" y1="26563" x2="82910" y2="29785"/>
                        <a14:foregroundMark x1="82910" y1="29785" x2="91699" y2="27930"/>
                        <a14:foregroundMark x1="91699" y1="27930" x2="93164" y2="18359"/>
                        <a14:foregroundMark x1="93164" y1="18359" x2="92285" y2="13477"/>
                        <a14:foregroundMark x1="91211" y1="11035" x2="82617" y2="8691"/>
                        <a14:foregroundMark x1="82617" y1="8691" x2="74121" y2="9082"/>
                        <a14:foregroundMark x1="74121" y1="9082" x2="69727" y2="18359"/>
                        <a14:foregroundMark x1="69727" y1="18359" x2="71387" y2="28418"/>
                        <a14:foregroundMark x1="71387" y1="28418" x2="74609" y2="29590"/>
                        <a14:foregroundMark x1="90723" y1="28516" x2="78027" y2="28418"/>
                        <a14:foregroundMark x1="78027" y1="28418" x2="73340" y2="29785"/>
                        <a14:foregroundMark x1="78613" y1="29785" x2="71289" y2="28516"/>
                        <a14:foregroundMark x1="71289" y1="28516" x2="69434" y2="21289"/>
                        <a14:foregroundMark x1="69434" y1="21289" x2="70215" y2="13965"/>
                        <a14:foregroundMark x1="70215" y1="13965" x2="73926" y2="8008"/>
                        <a14:foregroundMark x1="73926" y1="8008" x2="77832" y2="6641"/>
                        <a14:foregroundMark x1="88672" y1="6641" x2="93262" y2="16504"/>
                        <a14:foregroundMark x1="93262" y1="16504" x2="93359" y2="18164"/>
                        <a14:foregroundMark x1="93164" y1="25879" x2="93359" y2="26367"/>
                        <a14:foregroundMark x1="93359" y1="11426" x2="87988" y2="6348"/>
                        <a14:foregroundMark x1="87988" y1="6348" x2="73242" y2="5957"/>
                        <a14:foregroundMark x1="73242" y1="5957" x2="69336" y2="14551"/>
                        <a14:foregroundMark x1="69336" y1="14551" x2="72266" y2="30078"/>
                        <a14:foregroundMark x1="72266" y1="30078" x2="79590" y2="30371"/>
                        <a14:foregroundMark x1="79590" y1="30371" x2="86914" y2="29785"/>
                        <a14:foregroundMark x1="86914" y1="29785" x2="94336" y2="25879"/>
                        <a14:foregroundMark x1="94336" y1="25879" x2="93555" y2="8789"/>
                        <a14:foregroundMark x1="93164" y1="8398" x2="88281" y2="6934"/>
                        <a14:foregroundMark x1="69824" y1="26465" x2="78320" y2="30664"/>
                        <a14:foregroundMark x1="78320" y1="30664" x2="89258" y2="29590"/>
                        <a14:foregroundMark x1="89258" y1="29590" x2="93945" y2="27246"/>
                        <a14:foregroundMark x1="72266" y1="30273" x2="69727" y2="23633"/>
                        <a14:foregroundMark x1="69727" y1="23633" x2="69824" y2="21582"/>
                        <a14:foregroundMark x1="93164" y1="11914" x2="90723" y2="6152"/>
                        <a14:foregroundMark x1="93652" y1="28223" x2="87891" y2="30859"/>
                        <a14:foregroundMark x1="71484" y1="30078" x2="70215" y2="26074"/>
                        <a14:foregroundMark x1="94336" y1="8496" x2="84277" y2="5664"/>
                        <a14:foregroundMark x1="84277" y1="5664" x2="75098" y2="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4097" r="3063" b="67728"/>
          <a:stretch>
            <a:fillRect/>
          </a:stretch>
        </p:blipFill>
        <p:spPr>
          <a:xfrm>
            <a:off x="9973339" y="2563356"/>
            <a:ext cx="2052083" cy="193225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9ED422C-A46D-1F7B-6D3A-CF06C958B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31445" l="4395" r="30762">
                        <a14:foregroundMark x1="16797" y1="9570" x2="11914" y2="20703"/>
                        <a14:foregroundMark x1="11914" y1="20703" x2="16504" y2="28320"/>
                        <a14:foregroundMark x1="16504" y1="28320" x2="9375" y2="26367"/>
                        <a14:foregroundMark x1="9375" y1="26367" x2="21094" y2="24805"/>
                        <a14:foregroundMark x1="21094" y1="24805" x2="28418" y2="21680"/>
                        <a14:foregroundMark x1="26855" y1="26563" x2="15430" y2="27637"/>
                        <a14:foregroundMark x1="15430" y1="27637" x2="23047" y2="29395"/>
                        <a14:foregroundMark x1="23047" y1="29395" x2="30566" y2="15234"/>
                        <a14:foregroundMark x1="30566" y1="15234" x2="19531" y2="7813"/>
                        <a14:foregroundMark x1="19531" y1="7813" x2="10449" y2="8887"/>
                        <a14:foregroundMark x1="10449" y1="8887" x2="6348" y2="15723"/>
                        <a14:foregroundMark x1="6348" y1="15723" x2="5859" y2="20996"/>
                        <a14:foregroundMark x1="8887" y1="12988" x2="17285" y2="7617"/>
                        <a14:foregroundMark x1="17285" y1="7617" x2="25781" y2="8691"/>
                        <a14:foregroundMark x1="25781" y1="8691" x2="30469" y2="14551"/>
                        <a14:foregroundMark x1="29492" y1="10645" x2="20508" y2="6934"/>
                        <a14:foregroundMark x1="20508" y1="6934" x2="8984" y2="8301"/>
                        <a14:foregroundMark x1="8984" y1="8301" x2="4395" y2="11523"/>
                        <a14:foregroundMark x1="7227" y1="9570" x2="9235" y2="5291"/>
                        <a14:foregroundMark x1="14370" y1="5092" x2="16895" y2="7617"/>
                        <a14:foregroundMark x1="16895" y1="7617" x2="14941" y2="8008"/>
                        <a14:foregroundMark x1="28027" y1="6738" x2="30469" y2="13867"/>
                        <a14:foregroundMark x1="30469" y1="13867" x2="30957" y2="21582"/>
                        <a14:foregroundMark x1="30957" y1="21582" x2="27930" y2="29883"/>
                        <a14:foregroundMark x1="27930" y1="29883" x2="11816" y2="30469"/>
                        <a14:foregroundMark x1="11816" y1="30469" x2="5469" y2="22559"/>
                        <a14:foregroundMark x1="30762" y1="8594" x2="29688" y2="7715"/>
                        <a14:foregroundMark x1="6445" y1="26465" x2="10156" y2="31445"/>
                        <a14:backgroundMark x1="17480" y1="2832" x2="4883" y2="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9" t="4892" r="67928" b="68907"/>
          <a:stretch>
            <a:fillRect/>
          </a:stretch>
        </p:blipFill>
        <p:spPr>
          <a:xfrm>
            <a:off x="10089412" y="4826129"/>
            <a:ext cx="1832639" cy="17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52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A41BA-CCC1-D45F-5F29-08146722F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55251D-8573-E6B8-4EA8-9295D2B0061B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2. Основной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(1 неделя)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62A461B-6820-B945-486C-B54101115C62}"/>
              </a:ext>
            </a:extLst>
          </p:cNvPr>
          <p:cNvSpPr/>
          <p:nvPr/>
        </p:nvSpPr>
        <p:spPr>
          <a:xfrm>
            <a:off x="326952" y="1724837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6F94F3-E3DE-4234-EA1C-FB5E962407E0}"/>
              </a:ext>
            </a:extLst>
          </p:cNvPr>
          <p:cNvSpPr txBox="1"/>
          <p:nvPr/>
        </p:nvSpPr>
        <p:spPr>
          <a:xfrm>
            <a:off x="960400" y="1794171"/>
            <a:ext cx="3001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Онлайн-викторина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5EC51E8-642E-43B4-B45B-9FEF7476C6B7}"/>
              </a:ext>
            </a:extLst>
          </p:cNvPr>
          <p:cNvSpPr/>
          <p:nvPr/>
        </p:nvSpPr>
        <p:spPr>
          <a:xfrm>
            <a:off x="326952" y="3927430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8F70B4-1304-D019-366D-932E58375222}"/>
              </a:ext>
            </a:extLst>
          </p:cNvPr>
          <p:cNvSpPr txBox="1"/>
          <p:nvPr/>
        </p:nvSpPr>
        <p:spPr>
          <a:xfrm>
            <a:off x="960400" y="4065761"/>
            <a:ext cx="3798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Тайный наблюдатель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7957D5-B746-628C-FCD6-5BCADA7D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12" b="61816" l="37598" r="63184">
                        <a14:foregroundMark x1="46973" y1="40039" x2="38867" y2="45117"/>
                        <a14:foregroundMark x1="38867" y1="45117" x2="37598" y2="57715"/>
                        <a14:foregroundMark x1="37598" y1="57715" x2="44727" y2="59863"/>
                        <a14:foregroundMark x1="44727" y1="59863" x2="54980" y2="58789"/>
                        <a14:foregroundMark x1="54980" y1="58789" x2="61035" y2="48828"/>
                        <a14:foregroundMark x1="61035" y1="48828" x2="59863" y2="41309"/>
                        <a14:foregroundMark x1="59863" y1="41309" x2="50586" y2="37695"/>
                        <a14:foregroundMark x1="50586" y1="37695" x2="42969" y2="39355"/>
                        <a14:foregroundMark x1="42383" y1="37988" x2="51660" y2="37793"/>
                        <a14:foregroundMark x1="51660" y1="37793" x2="60547" y2="40723"/>
                        <a14:foregroundMark x1="60547" y1="40723" x2="63281" y2="50977"/>
                        <a14:foregroundMark x1="63281" y1="50977" x2="60840" y2="57910"/>
                        <a14:foregroundMark x1="60840" y1="57910" x2="54395" y2="61719"/>
                        <a14:foregroundMark x1="54395" y1="61719" x2="45508" y2="61328"/>
                        <a14:foregroundMark x1="45508" y1="61328" x2="38867" y2="58105"/>
                        <a14:foregroundMark x1="38867" y1="58105" x2="38184" y2="56445"/>
                        <a14:foregroundMark x1="42383" y1="37988" x2="37891" y2="43555"/>
                        <a14:foregroundMark x1="37891" y1="43555" x2="37695" y2="45703"/>
                        <a14:foregroundMark x1="41406" y1="37793" x2="51074" y2="37012"/>
                        <a14:foregroundMark x1="51074" y1="37012" x2="59668" y2="39453"/>
                        <a14:foregroundMark x1="59668" y1="39453" x2="60449" y2="37793"/>
                        <a14:foregroundMark x1="58496" y1="37695" x2="62305" y2="44336"/>
                        <a14:foregroundMark x1="62305" y1="44336" x2="62012" y2="52441"/>
                        <a14:foregroundMark x1="62012" y1="42773" x2="61426" y2="38770"/>
                        <a14:foregroundMark x1="61914" y1="38867" x2="62500" y2="42188"/>
                        <a14:foregroundMark x1="62500" y1="42188" x2="62500" y2="42188"/>
                        <a14:foregroundMark x1="62793" y1="39844" x2="63281" y2="43750"/>
                        <a14:foregroundMark x1="62500" y1="59570" x2="43359" y2="61133"/>
                        <a14:foregroundMark x1="43359" y1="61133" x2="41602" y2="60645"/>
                        <a14:foregroundMark x1="58496" y1="61816" x2="54492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0" t="36278" r="36563" b="37520"/>
          <a:stretch>
            <a:fillRect/>
          </a:stretch>
        </p:blipFill>
        <p:spPr>
          <a:xfrm flipH="1">
            <a:off x="10089412" y="435935"/>
            <a:ext cx="1775636" cy="17969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457D63F-EAAE-BA1F-025F-0BB8A3B49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4" b="30762" l="69727" r="94336">
                        <a14:foregroundMark x1="85156" y1="9766" x2="74316" y2="9570"/>
                        <a14:foregroundMark x1="74316" y1="9570" x2="70117" y2="16602"/>
                        <a14:foregroundMark x1="70117" y1="16602" x2="72754" y2="26563"/>
                        <a14:foregroundMark x1="72754" y1="26563" x2="82910" y2="29785"/>
                        <a14:foregroundMark x1="82910" y1="29785" x2="91699" y2="27930"/>
                        <a14:foregroundMark x1="91699" y1="27930" x2="93164" y2="18359"/>
                        <a14:foregroundMark x1="93164" y1="18359" x2="92285" y2="13477"/>
                        <a14:foregroundMark x1="91211" y1="11035" x2="82617" y2="8691"/>
                        <a14:foregroundMark x1="82617" y1="8691" x2="74121" y2="9082"/>
                        <a14:foregroundMark x1="74121" y1="9082" x2="69727" y2="18359"/>
                        <a14:foregroundMark x1="69727" y1="18359" x2="71387" y2="28418"/>
                        <a14:foregroundMark x1="71387" y1="28418" x2="74609" y2="29590"/>
                        <a14:foregroundMark x1="90723" y1="28516" x2="78027" y2="28418"/>
                        <a14:foregroundMark x1="78027" y1="28418" x2="73340" y2="29785"/>
                        <a14:foregroundMark x1="78613" y1="29785" x2="71289" y2="28516"/>
                        <a14:foregroundMark x1="71289" y1="28516" x2="69434" y2="21289"/>
                        <a14:foregroundMark x1="69434" y1="21289" x2="70215" y2="13965"/>
                        <a14:foregroundMark x1="70215" y1="13965" x2="73926" y2="8008"/>
                        <a14:foregroundMark x1="73926" y1="8008" x2="77832" y2="6641"/>
                        <a14:foregroundMark x1="88672" y1="6641" x2="93262" y2="16504"/>
                        <a14:foregroundMark x1="93262" y1="16504" x2="93359" y2="18164"/>
                        <a14:foregroundMark x1="93164" y1="25879" x2="93359" y2="26367"/>
                        <a14:foregroundMark x1="93359" y1="11426" x2="87988" y2="6348"/>
                        <a14:foregroundMark x1="87988" y1="6348" x2="73242" y2="5957"/>
                        <a14:foregroundMark x1="73242" y1="5957" x2="69336" y2="14551"/>
                        <a14:foregroundMark x1="69336" y1="14551" x2="72266" y2="30078"/>
                        <a14:foregroundMark x1="72266" y1="30078" x2="79590" y2="30371"/>
                        <a14:foregroundMark x1="79590" y1="30371" x2="86914" y2="29785"/>
                        <a14:foregroundMark x1="86914" y1="29785" x2="94336" y2="25879"/>
                        <a14:foregroundMark x1="94336" y1="25879" x2="93555" y2="8789"/>
                        <a14:foregroundMark x1="93164" y1="8398" x2="88281" y2="6934"/>
                        <a14:foregroundMark x1="69824" y1="26465" x2="78320" y2="30664"/>
                        <a14:foregroundMark x1="78320" y1="30664" x2="89258" y2="29590"/>
                        <a14:foregroundMark x1="89258" y1="29590" x2="93945" y2="27246"/>
                        <a14:foregroundMark x1="72266" y1="30273" x2="69727" y2="23633"/>
                        <a14:foregroundMark x1="69727" y1="23633" x2="69824" y2="21582"/>
                        <a14:foregroundMark x1="93164" y1="11914" x2="90723" y2="6152"/>
                        <a14:foregroundMark x1="93652" y1="28223" x2="87891" y2="30859"/>
                        <a14:foregroundMark x1="71484" y1="30078" x2="70215" y2="26074"/>
                        <a14:foregroundMark x1="94336" y1="8496" x2="84277" y2="5664"/>
                        <a14:foregroundMark x1="84277" y1="5664" x2="75098" y2="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4097" r="3063" b="67728"/>
          <a:stretch>
            <a:fillRect/>
          </a:stretch>
        </p:blipFill>
        <p:spPr>
          <a:xfrm>
            <a:off x="9973339" y="2563356"/>
            <a:ext cx="2052083" cy="193225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6654BC1-1975-77E2-BAA0-9B4715374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31445" l="4395" r="30762">
                        <a14:foregroundMark x1="16797" y1="9570" x2="11914" y2="20703"/>
                        <a14:foregroundMark x1="11914" y1="20703" x2="16504" y2="28320"/>
                        <a14:foregroundMark x1="16504" y1="28320" x2="9375" y2="26367"/>
                        <a14:foregroundMark x1="9375" y1="26367" x2="21094" y2="24805"/>
                        <a14:foregroundMark x1="21094" y1="24805" x2="28418" y2="21680"/>
                        <a14:foregroundMark x1="26855" y1="26563" x2="15430" y2="27637"/>
                        <a14:foregroundMark x1="15430" y1="27637" x2="23047" y2="29395"/>
                        <a14:foregroundMark x1="23047" y1="29395" x2="30566" y2="15234"/>
                        <a14:foregroundMark x1="30566" y1="15234" x2="19531" y2="7813"/>
                        <a14:foregroundMark x1="19531" y1="7813" x2="10449" y2="8887"/>
                        <a14:foregroundMark x1="10449" y1="8887" x2="6348" y2="15723"/>
                        <a14:foregroundMark x1="6348" y1="15723" x2="5859" y2="20996"/>
                        <a14:foregroundMark x1="8887" y1="12988" x2="17285" y2="7617"/>
                        <a14:foregroundMark x1="17285" y1="7617" x2="25781" y2="8691"/>
                        <a14:foregroundMark x1="25781" y1="8691" x2="30469" y2="14551"/>
                        <a14:foregroundMark x1="29492" y1="10645" x2="20508" y2="6934"/>
                        <a14:foregroundMark x1="20508" y1="6934" x2="8984" y2="8301"/>
                        <a14:foregroundMark x1="8984" y1="8301" x2="4395" y2="11523"/>
                        <a14:foregroundMark x1="7227" y1="9570" x2="9235" y2="5291"/>
                        <a14:foregroundMark x1="14370" y1="5092" x2="16895" y2="7617"/>
                        <a14:foregroundMark x1="16895" y1="7617" x2="14941" y2="8008"/>
                        <a14:foregroundMark x1="28027" y1="6738" x2="30469" y2="13867"/>
                        <a14:foregroundMark x1="30469" y1="13867" x2="30957" y2="21582"/>
                        <a14:foregroundMark x1="30957" y1="21582" x2="27930" y2="29883"/>
                        <a14:foregroundMark x1="27930" y1="29883" x2="11816" y2="30469"/>
                        <a14:foregroundMark x1="11816" y1="30469" x2="5469" y2="22559"/>
                        <a14:foregroundMark x1="30762" y1="8594" x2="29688" y2="7715"/>
                        <a14:foregroundMark x1="6445" y1="26465" x2="10156" y2="31445"/>
                        <a14:backgroundMark x1="17480" y1="2832" x2="4883" y2="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9" t="4892" r="67928" b="68907"/>
          <a:stretch>
            <a:fillRect/>
          </a:stretch>
        </p:blipFill>
        <p:spPr>
          <a:xfrm>
            <a:off x="10089412" y="4826129"/>
            <a:ext cx="1832639" cy="17969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1B0FE-0E3D-53CC-B4CC-696F5CA9600D}"/>
              </a:ext>
            </a:extLst>
          </p:cNvPr>
          <p:cNvSpPr txBox="1"/>
          <p:nvPr/>
        </p:nvSpPr>
        <p:spPr>
          <a:xfrm>
            <a:off x="326952" y="2445302"/>
            <a:ext cx="8763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Суть: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короткая интерактивная викторина по материалам из фойе/стенгазет.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Где разместить: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школьный чат в соцсети, QR‑код у зоны экспозиции, чат мастер-класса.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Формат: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5–7 вопросов с вариантами ответа (один правильный).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51B2E5-EFC0-E78E-F340-AF8607E63108}"/>
              </a:ext>
            </a:extLst>
          </p:cNvPr>
          <p:cNvSpPr txBox="1"/>
          <p:nvPr/>
        </p:nvSpPr>
        <p:spPr>
          <a:xfrm>
            <a:off x="326952" y="4578561"/>
            <a:ext cx="9050964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Суть:</a:t>
            </a:r>
            <a:r>
              <a:rPr lang="ru-RU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участник получает карточку с заданием: «Найди в фойе…» и выполняет его в свободное время.</a:t>
            </a:r>
            <a:br>
              <a:rPr lang="ru-RU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Пример задания: 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«Найди в фойе фото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плакат с изображением репризы «Лошадки». Какую роль в репризе играл Ю.В. Никулин?»;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Сдача: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фото с ответом отправляется в чат.</a:t>
            </a:r>
          </a:p>
        </p:txBody>
      </p:sp>
    </p:spTree>
    <p:extLst>
      <p:ext uri="{BB962C8B-B14F-4D97-AF65-F5344CB8AC3E}">
        <p14:creationId xmlns:p14="http://schemas.microsoft.com/office/powerpoint/2010/main" val="107194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84E23-E87C-4B41-5D40-0B55C687B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EB854B-C50C-C909-DAA4-E0AA0556FB76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2. Основной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(1 неделя)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64E93E5-EFDF-5ABC-0D4A-93A21BF6FD74}"/>
              </a:ext>
            </a:extLst>
          </p:cNvPr>
          <p:cNvSpPr/>
          <p:nvPr/>
        </p:nvSpPr>
        <p:spPr>
          <a:xfrm>
            <a:off x="385578" y="1655503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FF38CD-5C9C-6484-E389-A22B44116BF9}"/>
              </a:ext>
            </a:extLst>
          </p:cNvPr>
          <p:cNvSpPr txBox="1"/>
          <p:nvPr/>
        </p:nvSpPr>
        <p:spPr>
          <a:xfrm>
            <a:off x="1006106" y="1724837"/>
            <a:ext cx="5046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Мини-челлендж в социальных сетях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C4C37F-8483-BC58-C65A-4E8F0955198B}"/>
              </a:ext>
            </a:extLst>
          </p:cNvPr>
          <p:cNvSpPr txBox="1"/>
          <p:nvPr/>
        </p:nvSpPr>
        <p:spPr>
          <a:xfrm>
            <a:off x="385578" y="2375968"/>
            <a:ext cx="93206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Суть: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учащиеся творчески интерпретируют образы Л. К. Дурова или Ю. В. Никулина, перенося их в непривычный художественный </a:t>
            </a:r>
            <a:r>
              <a:rPr lang="ru-RU">
                <a:latin typeface="Arial" panose="020B0604020202020204" pitchFamily="34" charset="0"/>
                <a:cs typeface="Arial" panose="020B0604020202020204" pitchFamily="34" charset="0"/>
              </a:rPr>
              <a:t>стиль (минимализм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пиксель‑арт, поп‑арт и др.), и формулируют вопрос — по их работе нужно узнать фильм/роль.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Формат: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публикация в социальных сетях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чате мастер-класса или школы.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57A199-FC91-FAC1-FD16-2BEFCEF6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8" y="4130294"/>
            <a:ext cx="3247803" cy="234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B06AB8-9672-D089-B2B9-D5EDEC407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795" y="4130294"/>
            <a:ext cx="1641401" cy="23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9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69C11-FBBC-0C64-2267-54866D33B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0B06C6-3F0A-29A3-E61A-FDD6ADDBBC2D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3. Заключительный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3600" dirty="0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90 минут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7E76874-EEEB-62B3-6B7B-3E940C6E2926}"/>
              </a:ext>
            </a:extLst>
          </p:cNvPr>
          <p:cNvSpPr/>
          <p:nvPr/>
        </p:nvSpPr>
        <p:spPr>
          <a:xfrm>
            <a:off x="326953" y="1593205"/>
            <a:ext cx="7285960" cy="1458339"/>
          </a:xfrm>
          <a:prstGeom prst="roundRect">
            <a:avLst>
              <a:gd name="adj" fmla="val 20000"/>
            </a:avLst>
          </a:prstGeom>
          <a:solidFill>
            <a:schemeClr val="bg1"/>
          </a:solidFill>
          <a:ln w="38100">
            <a:solidFill>
              <a:srgbClr val="CDA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11D0D6-4157-F7BB-47BD-C4AA1B5CF341}"/>
              </a:ext>
            </a:extLst>
          </p:cNvPr>
          <p:cNvSpPr txBox="1"/>
          <p:nvPr/>
        </p:nvSpPr>
        <p:spPr>
          <a:xfrm>
            <a:off x="509181" y="1691432"/>
            <a:ext cx="73801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CDA88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Ключевой вопрос: 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через призму комедии и драмы Ю.В. Никулин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Л.К. Дуров раскрывают особенности своего времени?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C97025B-99EA-B263-4ED9-5944A5476A08}"/>
              </a:ext>
            </a:extLst>
          </p:cNvPr>
          <p:cNvSpPr/>
          <p:nvPr/>
        </p:nvSpPr>
        <p:spPr>
          <a:xfrm>
            <a:off x="326952" y="3377125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C5F9F-9FAD-DE2D-9AAD-C7D4EE504F77}"/>
              </a:ext>
            </a:extLst>
          </p:cNvPr>
          <p:cNvSpPr txBox="1"/>
          <p:nvPr/>
        </p:nvSpPr>
        <p:spPr>
          <a:xfrm>
            <a:off x="968745" y="3465513"/>
            <a:ext cx="3001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Вводная часть: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23506-88A7-3ED8-5EFC-E6A47EC15D89}"/>
              </a:ext>
            </a:extLst>
          </p:cNvPr>
          <p:cNvSpPr txBox="1"/>
          <p:nvPr/>
        </p:nvSpPr>
        <p:spPr>
          <a:xfrm>
            <a:off x="326951" y="4100522"/>
            <a:ext cx="78813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Приветствие и ознакомление с коротким планом мастер-класса.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мастер-класса делятся впечатлениями о том, что они узнали о творчестве и жизненном пути Ю.В. Никулина и Л.К. Дурова.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Формулировка ключевого вопроса.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4D6C3-AC35-C69F-3C3A-BCF818284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012" b="61816" l="37598" r="63184">
                        <a14:foregroundMark x1="46973" y1="40039" x2="38867" y2="45117"/>
                        <a14:foregroundMark x1="38867" y1="45117" x2="37598" y2="57715"/>
                        <a14:foregroundMark x1="37598" y1="57715" x2="44727" y2="59863"/>
                        <a14:foregroundMark x1="44727" y1="59863" x2="54980" y2="58789"/>
                        <a14:foregroundMark x1="54980" y1="58789" x2="61035" y2="48828"/>
                        <a14:foregroundMark x1="61035" y1="48828" x2="59863" y2="41309"/>
                        <a14:foregroundMark x1="59863" y1="41309" x2="50586" y2="37695"/>
                        <a14:foregroundMark x1="50586" y1="37695" x2="42969" y2="39355"/>
                        <a14:foregroundMark x1="42383" y1="37988" x2="51660" y2="37793"/>
                        <a14:foregroundMark x1="51660" y1="37793" x2="60547" y2="40723"/>
                        <a14:foregroundMark x1="60547" y1="40723" x2="63281" y2="50977"/>
                        <a14:foregroundMark x1="63281" y1="50977" x2="60840" y2="57910"/>
                        <a14:foregroundMark x1="60840" y1="57910" x2="54395" y2="61719"/>
                        <a14:foregroundMark x1="54395" y1="61719" x2="45508" y2="61328"/>
                        <a14:foregroundMark x1="45508" y1="61328" x2="38867" y2="58105"/>
                        <a14:foregroundMark x1="38867" y1="58105" x2="38184" y2="56445"/>
                        <a14:foregroundMark x1="42383" y1="37988" x2="37891" y2="43555"/>
                        <a14:foregroundMark x1="37891" y1="43555" x2="37695" y2="45703"/>
                        <a14:foregroundMark x1="41406" y1="37793" x2="51074" y2="37012"/>
                        <a14:foregroundMark x1="51074" y1="37012" x2="59668" y2="39453"/>
                        <a14:foregroundMark x1="59668" y1="39453" x2="60449" y2="37793"/>
                        <a14:foregroundMark x1="58496" y1="37695" x2="62305" y2="44336"/>
                        <a14:foregroundMark x1="62305" y1="44336" x2="62012" y2="52441"/>
                        <a14:foregroundMark x1="62012" y1="42773" x2="61426" y2="38770"/>
                        <a14:foregroundMark x1="61914" y1="38867" x2="62500" y2="42188"/>
                        <a14:foregroundMark x1="62500" y1="42188" x2="62500" y2="42188"/>
                        <a14:foregroundMark x1="62793" y1="39844" x2="63281" y2="43750"/>
                        <a14:foregroundMark x1="62500" y1="59570" x2="43359" y2="61133"/>
                        <a14:foregroundMark x1="43359" y1="61133" x2="41602" y2="60645"/>
                        <a14:foregroundMark x1="58496" y1="61816" x2="54492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60" t="36278" r="36563" b="37520"/>
          <a:stretch>
            <a:fillRect/>
          </a:stretch>
        </p:blipFill>
        <p:spPr>
          <a:xfrm flipH="1">
            <a:off x="10089412" y="435935"/>
            <a:ext cx="1775636" cy="17969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756C05-9294-1E8F-82F8-FD46BF2B6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4" b="30762" l="69727" r="94336">
                        <a14:foregroundMark x1="85156" y1="9766" x2="74316" y2="9570"/>
                        <a14:foregroundMark x1="74316" y1="9570" x2="70117" y2="16602"/>
                        <a14:foregroundMark x1="70117" y1="16602" x2="72754" y2="26563"/>
                        <a14:foregroundMark x1="72754" y1="26563" x2="82910" y2="29785"/>
                        <a14:foregroundMark x1="82910" y1="29785" x2="91699" y2="27930"/>
                        <a14:foregroundMark x1="91699" y1="27930" x2="93164" y2="18359"/>
                        <a14:foregroundMark x1="93164" y1="18359" x2="92285" y2="13477"/>
                        <a14:foregroundMark x1="91211" y1="11035" x2="82617" y2="8691"/>
                        <a14:foregroundMark x1="82617" y1="8691" x2="74121" y2="9082"/>
                        <a14:foregroundMark x1="74121" y1="9082" x2="69727" y2="18359"/>
                        <a14:foregroundMark x1="69727" y1="18359" x2="71387" y2="28418"/>
                        <a14:foregroundMark x1="71387" y1="28418" x2="74609" y2="29590"/>
                        <a14:foregroundMark x1="90723" y1="28516" x2="78027" y2="28418"/>
                        <a14:foregroundMark x1="78027" y1="28418" x2="73340" y2="29785"/>
                        <a14:foregroundMark x1="78613" y1="29785" x2="71289" y2="28516"/>
                        <a14:foregroundMark x1="71289" y1="28516" x2="69434" y2="21289"/>
                        <a14:foregroundMark x1="69434" y1="21289" x2="70215" y2="13965"/>
                        <a14:foregroundMark x1="70215" y1="13965" x2="73926" y2="8008"/>
                        <a14:foregroundMark x1="73926" y1="8008" x2="77832" y2="6641"/>
                        <a14:foregroundMark x1="88672" y1="6641" x2="93262" y2="16504"/>
                        <a14:foregroundMark x1="93262" y1="16504" x2="93359" y2="18164"/>
                        <a14:foregroundMark x1="93164" y1="25879" x2="93359" y2="26367"/>
                        <a14:foregroundMark x1="93359" y1="11426" x2="87988" y2="6348"/>
                        <a14:foregroundMark x1="87988" y1="6348" x2="73242" y2="5957"/>
                        <a14:foregroundMark x1="73242" y1="5957" x2="69336" y2="14551"/>
                        <a14:foregroundMark x1="69336" y1="14551" x2="72266" y2="30078"/>
                        <a14:foregroundMark x1="72266" y1="30078" x2="79590" y2="30371"/>
                        <a14:foregroundMark x1="79590" y1="30371" x2="86914" y2="29785"/>
                        <a14:foregroundMark x1="86914" y1="29785" x2="94336" y2="25879"/>
                        <a14:foregroundMark x1="94336" y1="25879" x2="93555" y2="8789"/>
                        <a14:foregroundMark x1="93164" y1="8398" x2="88281" y2="6934"/>
                        <a14:foregroundMark x1="69824" y1="26465" x2="78320" y2="30664"/>
                        <a14:foregroundMark x1="78320" y1="30664" x2="89258" y2="29590"/>
                        <a14:foregroundMark x1="89258" y1="29590" x2="93945" y2="27246"/>
                        <a14:foregroundMark x1="72266" y1="30273" x2="69727" y2="23633"/>
                        <a14:foregroundMark x1="69727" y1="23633" x2="69824" y2="21582"/>
                        <a14:foregroundMark x1="93164" y1="11914" x2="90723" y2="6152"/>
                        <a14:foregroundMark x1="93652" y1="28223" x2="87891" y2="30859"/>
                        <a14:foregroundMark x1="71484" y1="30078" x2="70215" y2="26074"/>
                        <a14:foregroundMark x1="94336" y1="8496" x2="84277" y2="5664"/>
                        <a14:foregroundMark x1="84277" y1="5664" x2="75098" y2="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4097" r="3063" b="67728"/>
          <a:stretch>
            <a:fillRect/>
          </a:stretch>
        </p:blipFill>
        <p:spPr>
          <a:xfrm>
            <a:off x="9973339" y="2563356"/>
            <a:ext cx="2052083" cy="19322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5EDC4-EC62-C51D-AADB-C66F5C5F1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31445" l="4395" r="30762">
                        <a14:foregroundMark x1="16797" y1="9570" x2="11914" y2="20703"/>
                        <a14:foregroundMark x1="11914" y1="20703" x2="16504" y2="28320"/>
                        <a14:foregroundMark x1="16504" y1="28320" x2="9375" y2="26367"/>
                        <a14:foregroundMark x1="9375" y1="26367" x2="21094" y2="24805"/>
                        <a14:foregroundMark x1="21094" y1="24805" x2="28418" y2="21680"/>
                        <a14:foregroundMark x1="26855" y1="26563" x2="15430" y2="27637"/>
                        <a14:foregroundMark x1="15430" y1="27637" x2="23047" y2="29395"/>
                        <a14:foregroundMark x1="23047" y1="29395" x2="30566" y2="15234"/>
                        <a14:foregroundMark x1="30566" y1="15234" x2="19531" y2="7813"/>
                        <a14:foregroundMark x1="19531" y1="7813" x2="10449" y2="8887"/>
                        <a14:foregroundMark x1="10449" y1="8887" x2="6348" y2="15723"/>
                        <a14:foregroundMark x1="6348" y1="15723" x2="5859" y2="20996"/>
                        <a14:foregroundMark x1="8887" y1="12988" x2="17285" y2="7617"/>
                        <a14:foregroundMark x1="17285" y1="7617" x2="25781" y2="8691"/>
                        <a14:foregroundMark x1="25781" y1="8691" x2="30469" y2="14551"/>
                        <a14:foregroundMark x1="29492" y1="10645" x2="20508" y2="6934"/>
                        <a14:foregroundMark x1="20508" y1="6934" x2="8984" y2="8301"/>
                        <a14:foregroundMark x1="8984" y1="8301" x2="4395" y2="11523"/>
                        <a14:foregroundMark x1="7227" y1="9570" x2="9235" y2="5291"/>
                        <a14:foregroundMark x1="14370" y1="5092" x2="16895" y2="7617"/>
                        <a14:foregroundMark x1="16895" y1="7617" x2="14941" y2="8008"/>
                        <a14:foregroundMark x1="28027" y1="6738" x2="30469" y2="13867"/>
                        <a14:foregroundMark x1="30469" y1="13867" x2="30957" y2="21582"/>
                        <a14:foregroundMark x1="30957" y1="21582" x2="27930" y2="29883"/>
                        <a14:foregroundMark x1="27930" y1="29883" x2="11816" y2="30469"/>
                        <a14:foregroundMark x1="11816" y1="30469" x2="5469" y2="22559"/>
                        <a14:foregroundMark x1="30762" y1="8594" x2="29688" y2="7715"/>
                        <a14:foregroundMark x1="6445" y1="26465" x2="10156" y2="31445"/>
                        <a14:backgroundMark x1="17480" y1="2832" x2="4883" y2="3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9" t="4892" r="67928" b="68907"/>
          <a:stretch>
            <a:fillRect/>
          </a:stretch>
        </p:blipFill>
        <p:spPr>
          <a:xfrm>
            <a:off x="10089412" y="4826129"/>
            <a:ext cx="1832639" cy="17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8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C1CF4-E3FD-478E-5A4A-C40AE4A5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1E6D94-79BD-AADF-AD04-B395183210D4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3. Заключительный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3600" dirty="0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90 минут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36CA6-02BA-0D45-AA0F-44D8D208C245}"/>
              </a:ext>
            </a:extLst>
          </p:cNvPr>
          <p:cNvSpPr txBox="1"/>
          <p:nvPr/>
        </p:nvSpPr>
        <p:spPr>
          <a:xfrm>
            <a:off x="888998" y="1800106"/>
            <a:ext cx="4363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Параллельный анализ сцен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794B89A-DF25-2C31-21B5-767A91C5BEB4}"/>
              </a:ext>
            </a:extLst>
          </p:cNvPr>
          <p:cNvSpPr/>
          <p:nvPr/>
        </p:nvSpPr>
        <p:spPr>
          <a:xfrm>
            <a:off x="326952" y="1730772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79BB8-3375-3605-F19C-033292AFF35F}"/>
              </a:ext>
            </a:extLst>
          </p:cNvPr>
          <p:cNvSpPr txBox="1"/>
          <p:nvPr/>
        </p:nvSpPr>
        <p:spPr>
          <a:xfrm>
            <a:off x="252523" y="2588350"/>
            <a:ext cx="93593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Распределение участников мастер-класса на мини-группы по 5-7 человек;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Показ двух эпизодов (1,5 – 2 мин)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комическая сцена с Ю.В. Никулиным (напр., из «Операции «Ы»);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драматическая сцена с Л.К. Дуровым (напр., из «Семнадцати мгновений весны»).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Совместное обсуждение (вопросы для обеих сцен):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Какие человеческие качества подчёркивает артист?;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Какая социальная проблема «считывается» за внешним действием?;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зритель реагирует на героя — и почему?;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общего в этих героях, несмотря на разный жанр?.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9BB4B3-C142-AFDA-79D0-E246AC1FD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6" b="62012" l="6348" r="31836">
                        <a14:foregroundMark x1="12109" y1="39551" x2="10645" y2="52344"/>
                        <a14:foregroundMark x1="10645" y1="52344" x2="16309" y2="59863"/>
                        <a14:foregroundMark x1="16309" y1="59863" x2="28906" y2="56641"/>
                        <a14:foregroundMark x1="28906" y1="56641" x2="29785" y2="48340"/>
                        <a14:foregroundMark x1="29785" y1="48340" x2="28613" y2="41309"/>
                        <a14:foregroundMark x1="28613" y1="41309" x2="20508" y2="37598"/>
                        <a14:foregroundMark x1="20508" y1="37598" x2="9961" y2="40430"/>
                        <a14:foregroundMark x1="9961" y1="40430" x2="6738" y2="52441"/>
                        <a14:foregroundMark x1="6738" y1="52441" x2="13867" y2="60352"/>
                        <a14:foregroundMark x1="13867" y1="60352" x2="25195" y2="58105"/>
                        <a14:foregroundMark x1="25195" y1="58105" x2="24902" y2="44043"/>
                        <a14:foregroundMark x1="24902" y1="44043" x2="10645" y2="48828"/>
                        <a14:foregroundMark x1="10645" y1="48828" x2="19531" y2="56250"/>
                        <a14:foregroundMark x1="19531" y1="56250" x2="28320" y2="50684"/>
                        <a14:foregroundMark x1="28320" y1="50684" x2="29102" y2="41504"/>
                        <a14:foregroundMark x1="29102" y1="41504" x2="20508" y2="36719"/>
                        <a14:foregroundMark x1="20508" y1="36719" x2="10059" y2="39063"/>
                        <a14:foregroundMark x1="10059" y1="39063" x2="4297" y2="45508"/>
                        <a14:foregroundMark x1="4297" y1="45508" x2="7422" y2="56445"/>
                        <a14:foregroundMark x1="7422" y1="56445" x2="15234" y2="60742"/>
                        <a14:foregroundMark x1="15234" y1="60742" x2="24219" y2="60449"/>
                        <a14:foregroundMark x1="24219" y1="60449" x2="29590" y2="52441"/>
                        <a14:foregroundMark x1="29590" y1="52441" x2="30566" y2="43555"/>
                        <a14:foregroundMark x1="27051" y1="38184" x2="32129" y2="45508"/>
                        <a14:foregroundMark x1="32129" y1="45508" x2="31250" y2="53320"/>
                        <a14:foregroundMark x1="31250" y1="53320" x2="26367" y2="61133"/>
                        <a14:foregroundMark x1="26367" y1="61133" x2="8105" y2="60254"/>
                        <a14:foregroundMark x1="8105" y1="60254" x2="4492" y2="46484"/>
                        <a14:foregroundMark x1="4492" y1="46484" x2="8691" y2="39160"/>
                        <a14:foregroundMark x1="8691" y1="39160" x2="17969" y2="35840"/>
                        <a14:foregroundMark x1="17969" y1="35840" x2="26758" y2="37305"/>
                        <a14:foregroundMark x1="26758" y1="37305" x2="27344" y2="41406"/>
                        <a14:foregroundMark x1="31836" y1="40918" x2="27051" y2="36621"/>
                        <a14:foregroundMark x1="11816" y1="37500" x2="6348" y2="45703"/>
                        <a14:foregroundMark x1="6348" y1="45703" x2="8301" y2="59863"/>
                        <a14:foregroundMark x1="8301" y1="59863" x2="16602" y2="61719"/>
                        <a14:foregroundMark x1="16602" y1="61719" x2="25098" y2="60840"/>
                        <a14:foregroundMark x1="25098" y1="60840" x2="25098" y2="60742"/>
                        <a14:foregroundMark x1="28418" y1="61719" x2="10742" y2="60742"/>
                        <a14:foregroundMark x1="10742" y1="60742" x2="6641" y2="51074"/>
                        <a14:foregroundMark x1="6641" y1="51074" x2="7129" y2="42285"/>
                        <a14:foregroundMark x1="7129" y1="42285" x2="9473" y2="37500"/>
                        <a14:foregroundMark x1="9375" y1="37207" x2="6641" y2="56445"/>
                        <a14:foregroundMark x1="6641" y1="56445" x2="11035" y2="62012"/>
                        <a14:foregroundMark x1="11035" y1="62012" x2="25879" y2="61719"/>
                        <a14:foregroundMark x1="13184" y1="61719" x2="6641" y2="58398"/>
                        <a14:foregroundMark x1="6641" y1="58398" x2="6348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" t="35830" r="68036" b="37364"/>
          <a:stretch>
            <a:fillRect/>
          </a:stretch>
        </p:blipFill>
        <p:spPr>
          <a:xfrm>
            <a:off x="10046881" y="528099"/>
            <a:ext cx="1818167" cy="18383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654341-A113-DDC6-486D-B87144740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40" b="61914" l="68750" r="94629">
                        <a14:foregroundMark x1="83594" y1="40625" x2="74023" y2="41211"/>
                        <a14:foregroundMark x1="74023" y1="41211" x2="70703" y2="48828"/>
                        <a14:foregroundMark x1="70703" y1="48828" x2="71777" y2="57520"/>
                        <a14:foregroundMark x1="71777" y1="57520" x2="84375" y2="58789"/>
                        <a14:foregroundMark x1="84375" y1="58789" x2="91406" y2="50586"/>
                        <a14:foregroundMark x1="91406" y1="50586" x2="89160" y2="40527"/>
                        <a14:foregroundMark x1="89160" y1="40527" x2="81348" y2="40039"/>
                        <a14:foregroundMark x1="81348" y1="40039" x2="74316" y2="41992"/>
                        <a14:foregroundMark x1="74316" y1="41992" x2="75195" y2="51953"/>
                        <a14:foregroundMark x1="75195" y1="51953" x2="79199" y2="58789"/>
                        <a14:foregroundMark x1="79199" y1="58789" x2="88477" y2="50781"/>
                        <a14:foregroundMark x1="88477" y1="50781" x2="82910" y2="59277"/>
                        <a14:foregroundMark x1="82910" y1="59277" x2="71973" y2="52637"/>
                        <a14:foregroundMark x1="71973" y1="52637" x2="70898" y2="43066"/>
                        <a14:foregroundMark x1="70898" y1="43066" x2="79688" y2="38574"/>
                        <a14:foregroundMark x1="79688" y1="38574" x2="91406" y2="40723"/>
                        <a14:foregroundMark x1="91406" y1="40723" x2="92969" y2="49316"/>
                        <a14:foregroundMark x1="92969" y1="49316" x2="86523" y2="59961"/>
                        <a14:foregroundMark x1="86523" y1="59961" x2="82031" y2="52441"/>
                        <a14:foregroundMark x1="82031" y1="52441" x2="88965" y2="47754"/>
                        <a14:foregroundMark x1="88965" y1="47754" x2="76758" y2="44727"/>
                        <a14:foregroundMark x1="76758" y1="44727" x2="88867" y2="50098"/>
                        <a14:foregroundMark x1="88867" y1="50098" x2="89160" y2="50098"/>
                        <a14:foregroundMark x1="92285" y1="41406" x2="81348" y2="38574"/>
                        <a14:foregroundMark x1="81348" y1="38574" x2="72168" y2="39844"/>
                        <a14:foregroundMark x1="72168" y1="39844" x2="68652" y2="50391"/>
                        <a14:foregroundMark x1="68652" y1="50391" x2="72656" y2="60840"/>
                        <a14:foregroundMark x1="72656" y1="60840" x2="85742" y2="60742"/>
                        <a14:foregroundMark x1="85742" y1="60742" x2="94336" y2="55762"/>
                        <a14:foregroundMark x1="94336" y1="55762" x2="94629" y2="41504"/>
                        <a14:foregroundMark x1="94629" y1="41504" x2="87012" y2="38379"/>
                        <a14:foregroundMark x1="87012" y1="38379" x2="75684" y2="37988"/>
                        <a14:foregroundMark x1="75684" y1="37988" x2="73633" y2="39063"/>
                        <a14:foregroundMark x1="91699" y1="37695" x2="74707" y2="37402"/>
                        <a14:foregroundMark x1="74707" y1="37402" x2="69629" y2="40332"/>
                        <a14:foregroundMark x1="69043" y1="40820" x2="70605" y2="58496"/>
                        <a14:foregroundMark x1="70605" y1="58496" x2="80957" y2="62207"/>
                        <a14:foregroundMark x1="80957" y1="62207" x2="90918" y2="60938"/>
                        <a14:foregroundMark x1="90918" y1="60938" x2="93555" y2="53320"/>
                        <a14:foregroundMark x1="93555" y1="53320" x2="93945" y2="41406"/>
                        <a14:foregroundMark x1="93945" y1="41406" x2="85840" y2="35840"/>
                        <a14:foregroundMark x1="85840" y1="35840" x2="70703" y2="37988"/>
                        <a14:foregroundMark x1="74121" y1="37012" x2="68750" y2="39355"/>
                        <a14:foregroundMark x1="91992" y1="37402" x2="94629" y2="44043"/>
                        <a14:foregroundMark x1="94629" y1="44043" x2="94629" y2="44043"/>
                        <a14:foregroundMark x1="93164" y1="59668" x2="79395" y2="61914"/>
                        <a14:foregroundMark x1="79395" y1="61914" x2="70996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3" t="35456" r="4935" b="37737"/>
          <a:stretch>
            <a:fillRect/>
          </a:stretch>
        </p:blipFill>
        <p:spPr>
          <a:xfrm>
            <a:off x="10105360" y="2588350"/>
            <a:ext cx="1818168" cy="18383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63FFDE-81F4-5E12-FDB7-A4DD8AECD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262" b="93262" l="5957" r="31348">
                        <a14:foregroundMark x1="25098" y1="73145" x2="17969" y2="69336"/>
                        <a14:foregroundMark x1="17969" y1="69336" x2="10352" y2="69922"/>
                        <a14:foregroundMark x1="10352" y1="69922" x2="6348" y2="78418"/>
                        <a14:foregroundMark x1="6348" y1="78418" x2="8691" y2="89063"/>
                        <a14:foregroundMark x1="8691" y1="89063" x2="19824" y2="91211"/>
                        <a14:foregroundMark x1="19824" y1="91211" x2="26953" y2="87305"/>
                        <a14:foregroundMark x1="26953" y1="87305" x2="25781" y2="74512"/>
                        <a14:foregroundMark x1="25781" y1="74512" x2="9668" y2="75293"/>
                        <a14:foregroundMark x1="9668" y1="75293" x2="6445" y2="86230"/>
                        <a14:foregroundMark x1="6445" y1="86230" x2="13379" y2="92090"/>
                        <a14:foregroundMark x1="13379" y1="92090" x2="24316" y2="89453"/>
                        <a14:foregroundMark x1="24316" y1="89453" x2="29297" y2="79395"/>
                        <a14:foregroundMark x1="29297" y1="79395" x2="20313" y2="72070"/>
                        <a14:foregroundMark x1="20313" y1="72070" x2="13672" y2="75293"/>
                        <a14:foregroundMark x1="13672" y1="75293" x2="9961" y2="75195"/>
                        <a14:foregroundMark x1="6836" y1="73535" x2="15918" y2="69336"/>
                        <a14:foregroundMark x1="15918" y1="69336" x2="23633" y2="71484"/>
                        <a14:foregroundMark x1="23633" y1="71484" x2="28711" y2="78027"/>
                        <a14:foregroundMark x1="30273" y1="72363" x2="7129" y2="69434"/>
                        <a14:foregroundMark x1="30762" y1="70996" x2="13574" y2="68262"/>
                        <a14:foregroundMark x1="13574" y1="68262" x2="8984" y2="68848"/>
                        <a14:foregroundMark x1="29492" y1="69727" x2="29395" y2="88184"/>
                        <a14:foregroundMark x1="29395" y1="88184" x2="23145" y2="93359"/>
                        <a14:foregroundMark x1="23145" y1="93359" x2="22949" y2="93359"/>
                        <a14:foregroundMark x1="30762" y1="74219" x2="28906" y2="91211"/>
                        <a14:foregroundMark x1="28906" y1="91211" x2="27930" y2="92578"/>
                        <a14:foregroundMark x1="29004" y1="92090" x2="31348" y2="73926"/>
                        <a14:foregroundMark x1="6543" y1="89941" x2="6348" y2="71875"/>
                        <a14:foregroundMark x1="6348" y1="71875" x2="6738" y2="71582"/>
                        <a14:foregroundMark x1="5957" y1="89746" x2="5957" y2="8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6" t="66293" r="68037" b="6335"/>
          <a:stretch>
            <a:fillRect/>
          </a:stretch>
        </p:blipFill>
        <p:spPr>
          <a:xfrm>
            <a:off x="10089412" y="4648601"/>
            <a:ext cx="1850065" cy="18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13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27BED-E8F0-0203-6464-2ACF38834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C5FF2D-512C-7E1B-73E0-20BCF9F6EFD4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3. Заключительный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3600" dirty="0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90 минут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C7F08C-2991-6F09-ABDD-64F91D16E3AA}"/>
              </a:ext>
            </a:extLst>
          </p:cNvPr>
          <p:cNvSpPr txBox="1"/>
          <p:nvPr/>
        </p:nvSpPr>
        <p:spPr>
          <a:xfrm>
            <a:off x="888998" y="1800106"/>
            <a:ext cx="4363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Параллельный анализ сцен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C425602-F0F7-6763-C08A-25C9202C726A}"/>
              </a:ext>
            </a:extLst>
          </p:cNvPr>
          <p:cNvSpPr/>
          <p:nvPr/>
        </p:nvSpPr>
        <p:spPr>
          <a:xfrm>
            <a:off x="326952" y="1730772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08B85-8F6D-1279-C7BC-421A50F4635B}"/>
              </a:ext>
            </a:extLst>
          </p:cNvPr>
          <p:cNvSpPr txBox="1"/>
          <p:nvPr/>
        </p:nvSpPr>
        <p:spPr>
          <a:xfrm>
            <a:off x="252523" y="2514973"/>
            <a:ext cx="93593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Фиксация выводов на доске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дашборде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листах: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две колонки: «Приёмы Ю.В. Никулина» и «Приёмы Л.К. Дурова»;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участники называют 3 – 4 ключевых наблюдения для каждого артиста.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1CB51CD-7C42-C5E2-EB32-82F010B6D61A}"/>
              </a:ext>
            </a:extLst>
          </p:cNvPr>
          <p:cNvSpPr/>
          <p:nvPr/>
        </p:nvSpPr>
        <p:spPr>
          <a:xfrm>
            <a:off x="252523" y="4065678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8F21F-3771-17B4-8193-07C692D8FE43}"/>
              </a:ext>
            </a:extLst>
          </p:cNvPr>
          <p:cNvSpPr txBox="1"/>
          <p:nvPr/>
        </p:nvSpPr>
        <p:spPr>
          <a:xfrm>
            <a:off x="888998" y="4135012"/>
            <a:ext cx="546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Практическая работа «Диалог жанров»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4971A-BF53-863E-4892-97623846BF91}"/>
              </a:ext>
            </a:extLst>
          </p:cNvPr>
          <p:cNvSpPr txBox="1"/>
          <p:nvPr/>
        </p:nvSpPr>
        <p:spPr>
          <a:xfrm>
            <a:off x="888998" y="4573678"/>
            <a:ext cx="93593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Задание: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создать импровизацию (1 мин), где герой Ю.В. Никулина встречает персонажа Л.К. Дурова.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Мозговой штурм (5 мин): группы придумывают ситуацию (где? зачем? конфликт?).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Репетиция (10 мин): одна подгруппа играет «в манере Ю.В. Никулина» (физическая комедия, абсурд), вторая — «в манере Дурова» (пауза, взгляд, подтекст).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BF27D-1B12-41C7-CE6C-0EDB406AA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6" b="62012" l="6348" r="31836">
                        <a14:foregroundMark x1="12109" y1="39551" x2="10645" y2="52344"/>
                        <a14:foregroundMark x1="10645" y1="52344" x2="16309" y2="59863"/>
                        <a14:foregroundMark x1="16309" y1="59863" x2="28906" y2="56641"/>
                        <a14:foregroundMark x1="28906" y1="56641" x2="29785" y2="48340"/>
                        <a14:foregroundMark x1="29785" y1="48340" x2="28613" y2="41309"/>
                        <a14:foregroundMark x1="28613" y1="41309" x2="20508" y2="37598"/>
                        <a14:foregroundMark x1="20508" y1="37598" x2="9961" y2="40430"/>
                        <a14:foregroundMark x1="9961" y1="40430" x2="6738" y2="52441"/>
                        <a14:foregroundMark x1="6738" y1="52441" x2="13867" y2="60352"/>
                        <a14:foregroundMark x1="13867" y1="60352" x2="25195" y2="58105"/>
                        <a14:foregroundMark x1="25195" y1="58105" x2="24902" y2="44043"/>
                        <a14:foregroundMark x1="24902" y1="44043" x2="10645" y2="48828"/>
                        <a14:foregroundMark x1="10645" y1="48828" x2="19531" y2="56250"/>
                        <a14:foregroundMark x1="19531" y1="56250" x2="28320" y2="50684"/>
                        <a14:foregroundMark x1="28320" y1="50684" x2="29102" y2="41504"/>
                        <a14:foregroundMark x1="29102" y1="41504" x2="20508" y2="36719"/>
                        <a14:foregroundMark x1="20508" y1="36719" x2="10059" y2="39063"/>
                        <a14:foregroundMark x1="10059" y1="39063" x2="4297" y2="45508"/>
                        <a14:foregroundMark x1="4297" y1="45508" x2="7422" y2="56445"/>
                        <a14:foregroundMark x1="7422" y1="56445" x2="15234" y2="60742"/>
                        <a14:foregroundMark x1="15234" y1="60742" x2="24219" y2="60449"/>
                        <a14:foregroundMark x1="24219" y1="60449" x2="29590" y2="52441"/>
                        <a14:foregroundMark x1="29590" y1="52441" x2="30566" y2="43555"/>
                        <a14:foregroundMark x1="27051" y1="38184" x2="32129" y2="45508"/>
                        <a14:foregroundMark x1="32129" y1="45508" x2="31250" y2="53320"/>
                        <a14:foregroundMark x1="31250" y1="53320" x2="26367" y2="61133"/>
                        <a14:foregroundMark x1="26367" y1="61133" x2="8105" y2="60254"/>
                        <a14:foregroundMark x1="8105" y1="60254" x2="4492" y2="46484"/>
                        <a14:foregroundMark x1="4492" y1="46484" x2="8691" y2="39160"/>
                        <a14:foregroundMark x1="8691" y1="39160" x2="17969" y2="35840"/>
                        <a14:foregroundMark x1="17969" y1="35840" x2="26758" y2="37305"/>
                        <a14:foregroundMark x1="26758" y1="37305" x2="27344" y2="41406"/>
                        <a14:foregroundMark x1="31836" y1="40918" x2="27051" y2="36621"/>
                        <a14:foregroundMark x1="11816" y1="37500" x2="6348" y2="45703"/>
                        <a14:foregroundMark x1="6348" y1="45703" x2="8301" y2="59863"/>
                        <a14:foregroundMark x1="8301" y1="59863" x2="16602" y2="61719"/>
                        <a14:foregroundMark x1="16602" y1="61719" x2="25098" y2="60840"/>
                        <a14:foregroundMark x1="25098" y1="60840" x2="25098" y2="60742"/>
                        <a14:foregroundMark x1="28418" y1="61719" x2="10742" y2="60742"/>
                        <a14:foregroundMark x1="10742" y1="60742" x2="6641" y2="51074"/>
                        <a14:foregroundMark x1="6641" y1="51074" x2="7129" y2="42285"/>
                        <a14:foregroundMark x1="7129" y1="42285" x2="9473" y2="37500"/>
                        <a14:foregroundMark x1="9375" y1="37207" x2="6641" y2="56445"/>
                        <a14:foregroundMark x1="6641" y1="56445" x2="11035" y2="62012"/>
                        <a14:foregroundMark x1="11035" y1="62012" x2="25879" y2="61719"/>
                        <a14:foregroundMark x1="13184" y1="61719" x2="6641" y2="58398"/>
                        <a14:foregroundMark x1="6641" y1="58398" x2="6348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" t="35830" r="68036" b="37364"/>
          <a:stretch>
            <a:fillRect/>
          </a:stretch>
        </p:blipFill>
        <p:spPr>
          <a:xfrm>
            <a:off x="10046881" y="528099"/>
            <a:ext cx="1818167" cy="18383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C2ABDA-3F97-9F42-881F-1A36522FD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40" b="61914" l="68750" r="94629">
                        <a14:foregroundMark x1="83594" y1="40625" x2="74023" y2="41211"/>
                        <a14:foregroundMark x1="74023" y1="41211" x2="70703" y2="48828"/>
                        <a14:foregroundMark x1="70703" y1="48828" x2="71777" y2="57520"/>
                        <a14:foregroundMark x1="71777" y1="57520" x2="84375" y2="58789"/>
                        <a14:foregroundMark x1="84375" y1="58789" x2="91406" y2="50586"/>
                        <a14:foregroundMark x1="91406" y1="50586" x2="89160" y2="40527"/>
                        <a14:foregroundMark x1="89160" y1="40527" x2="81348" y2="40039"/>
                        <a14:foregroundMark x1="81348" y1="40039" x2="74316" y2="41992"/>
                        <a14:foregroundMark x1="74316" y1="41992" x2="75195" y2="51953"/>
                        <a14:foregroundMark x1="75195" y1="51953" x2="79199" y2="58789"/>
                        <a14:foregroundMark x1="79199" y1="58789" x2="88477" y2="50781"/>
                        <a14:foregroundMark x1="88477" y1="50781" x2="82910" y2="59277"/>
                        <a14:foregroundMark x1="82910" y1="59277" x2="71973" y2="52637"/>
                        <a14:foregroundMark x1="71973" y1="52637" x2="70898" y2="43066"/>
                        <a14:foregroundMark x1="70898" y1="43066" x2="79688" y2="38574"/>
                        <a14:foregroundMark x1="79688" y1="38574" x2="91406" y2="40723"/>
                        <a14:foregroundMark x1="91406" y1="40723" x2="92969" y2="49316"/>
                        <a14:foregroundMark x1="92969" y1="49316" x2="86523" y2="59961"/>
                        <a14:foregroundMark x1="86523" y1="59961" x2="82031" y2="52441"/>
                        <a14:foregroundMark x1="82031" y1="52441" x2="88965" y2="47754"/>
                        <a14:foregroundMark x1="88965" y1="47754" x2="76758" y2="44727"/>
                        <a14:foregroundMark x1="76758" y1="44727" x2="88867" y2="50098"/>
                        <a14:foregroundMark x1="88867" y1="50098" x2="89160" y2="50098"/>
                        <a14:foregroundMark x1="92285" y1="41406" x2="81348" y2="38574"/>
                        <a14:foregroundMark x1="81348" y1="38574" x2="72168" y2="39844"/>
                        <a14:foregroundMark x1="72168" y1="39844" x2="68652" y2="50391"/>
                        <a14:foregroundMark x1="68652" y1="50391" x2="72656" y2="60840"/>
                        <a14:foregroundMark x1="72656" y1="60840" x2="85742" y2="60742"/>
                        <a14:foregroundMark x1="85742" y1="60742" x2="94336" y2="55762"/>
                        <a14:foregroundMark x1="94336" y1="55762" x2="94629" y2="41504"/>
                        <a14:foregroundMark x1="94629" y1="41504" x2="87012" y2="38379"/>
                        <a14:foregroundMark x1="87012" y1="38379" x2="75684" y2="37988"/>
                        <a14:foregroundMark x1="75684" y1="37988" x2="73633" y2="39063"/>
                        <a14:foregroundMark x1="91699" y1="37695" x2="74707" y2="37402"/>
                        <a14:foregroundMark x1="74707" y1="37402" x2="69629" y2="40332"/>
                        <a14:foregroundMark x1="69043" y1="40820" x2="70605" y2="58496"/>
                        <a14:foregroundMark x1="70605" y1="58496" x2="80957" y2="62207"/>
                        <a14:foregroundMark x1="80957" y1="62207" x2="90918" y2="60938"/>
                        <a14:foregroundMark x1="90918" y1="60938" x2="93555" y2="53320"/>
                        <a14:foregroundMark x1="93555" y1="53320" x2="93945" y2="41406"/>
                        <a14:foregroundMark x1="93945" y1="41406" x2="85840" y2="35840"/>
                        <a14:foregroundMark x1="85840" y1="35840" x2="70703" y2="37988"/>
                        <a14:foregroundMark x1="74121" y1="37012" x2="68750" y2="39355"/>
                        <a14:foregroundMark x1="91992" y1="37402" x2="94629" y2="44043"/>
                        <a14:foregroundMark x1="94629" y1="44043" x2="94629" y2="44043"/>
                        <a14:foregroundMark x1="93164" y1="59668" x2="79395" y2="61914"/>
                        <a14:foregroundMark x1="79395" y1="61914" x2="70996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3" t="35456" r="4935" b="37737"/>
          <a:stretch>
            <a:fillRect/>
          </a:stretch>
        </p:blipFill>
        <p:spPr>
          <a:xfrm>
            <a:off x="10105360" y="2588350"/>
            <a:ext cx="1818168" cy="18383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D5DB33-0215-F8FE-C1A8-37F9960C1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262" b="93262" l="5957" r="31348">
                        <a14:foregroundMark x1="25098" y1="73145" x2="17969" y2="69336"/>
                        <a14:foregroundMark x1="17969" y1="69336" x2="10352" y2="69922"/>
                        <a14:foregroundMark x1="10352" y1="69922" x2="6348" y2="78418"/>
                        <a14:foregroundMark x1="6348" y1="78418" x2="8691" y2="89063"/>
                        <a14:foregroundMark x1="8691" y1="89063" x2="19824" y2="91211"/>
                        <a14:foregroundMark x1="19824" y1="91211" x2="26953" y2="87305"/>
                        <a14:foregroundMark x1="26953" y1="87305" x2="25781" y2="74512"/>
                        <a14:foregroundMark x1="25781" y1="74512" x2="9668" y2="75293"/>
                        <a14:foregroundMark x1="9668" y1="75293" x2="6445" y2="86230"/>
                        <a14:foregroundMark x1="6445" y1="86230" x2="13379" y2="92090"/>
                        <a14:foregroundMark x1="13379" y1="92090" x2="24316" y2="89453"/>
                        <a14:foregroundMark x1="24316" y1="89453" x2="29297" y2="79395"/>
                        <a14:foregroundMark x1="29297" y1="79395" x2="20313" y2="72070"/>
                        <a14:foregroundMark x1="20313" y1="72070" x2="13672" y2="75293"/>
                        <a14:foregroundMark x1="13672" y1="75293" x2="9961" y2="75195"/>
                        <a14:foregroundMark x1="6836" y1="73535" x2="15918" y2="69336"/>
                        <a14:foregroundMark x1="15918" y1="69336" x2="23633" y2="71484"/>
                        <a14:foregroundMark x1="23633" y1="71484" x2="28711" y2="78027"/>
                        <a14:foregroundMark x1="30273" y1="72363" x2="7129" y2="69434"/>
                        <a14:foregroundMark x1="30762" y1="70996" x2="13574" y2="68262"/>
                        <a14:foregroundMark x1="13574" y1="68262" x2="8984" y2="68848"/>
                        <a14:foregroundMark x1="29492" y1="69727" x2="29395" y2="88184"/>
                        <a14:foregroundMark x1="29395" y1="88184" x2="23145" y2="93359"/>
                        <a14:foregroundMark x1="23145" y1="93359" x2="22949" y2="93359"/>
                        <a14:foregroundMark x1="30762" y1="74219" x2="28906" y2="91211"/>
                        <a14:foregroundMark x1="28906" y1="91211" x2="27930" y2="92578"/>
                        <a14:foregroundMark x1="29004" y1="92090" x2="31348" y2="73926"/>
                        <a14:foregroundMark x1="6543" y1="89941" x2="6348" y2="71875"/>
                        <a14:foregroundMark x1="6348" y1="71875" x2="6738" y2="71582"/>
                        <a14:foregroundMark x1="5957" y1="89746" x2="5957" y2="8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6" t="66293" r="68037" b="6335"/>
          <a:stretch>
            <a:fillRect/>
          </a:stretch>
        </p:blipFill>
        <p:spPr>
          <a:xfrm>
            <a:off x="10089412" y="4648601"/>
            <a:ext cx="1850065" cy="18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90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A4990-0BD1-7C8C-3B64-DA711CD8A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3DDE13-7814-D4DC-0F13-7C6CC42E1A46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3. Заключительный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3600" dirty="0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90 минут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99993B90-0E2B-6269-BBA0-EDD79D5C8968}"/>
              </a:ext>
            </a:extLst>
          </p:cNvPr>
          <p:cNvSpPr/>
          <p:nvPr/>
        </p:nvSpPr>
        <p:spPr>
          <a:xfrm>
            <a:off x="326952" y="1776322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998C2-8B1C-BF08-40EE-2A032BF08047}"/>
              </a:ext>
            </a:extLst>
          </p:cNvPr>
          <p:cNvSpPr txBox="1"/>
          <p:nvPr/>
        </p:nvSpPr>
        <p:spPr>
          <a:xfrm>
            <a:off x="952794" y="1845656"/>
            <a:ext cx="546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Практическая работа «Диалог жанров»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12E88-80C5-8B6F-1A5D-E31048C06D4C}"/>
              </a:ext>
            </a:extLst>
          </p:cNvPr>
          <p:cNvSpPr txBox="1"/>
          <p:nvPr/>
        </p:nvSpPr>
        <p:spPr>
          <a:xfrm>
            <a:off x="580952" y="2449850"/>
            <a:ext cx="9359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Показ и краткий разбор: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показ группами импровизаций;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EE12E-9F24-7F8A-E9E7-474D1AD26A65}"/>
              </a:ext>
            </a:extLst>
          </p:cNvPr>
          <p:cNvSpPr txBox="1"/>
          <p:nvPr/>
        </p:nvSpPr>
        <p:spPr>
          <a:xfrm>
            <a:off x="952794" y="3261709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Примеры сюжетов для импровизации: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AD7E0-9D77-D356-70FF-DDF0AE8E6D55}"/>
              </a:ext>
            </a:extLst>
          </p:cNvPr>
          <p:cNvSpPr txBox="1"/>
          <p:nvPr/>
        </p:nvSpPr>
        <p:spPr>
          <a:xfrm>
            <a:off x="952794" y="3761820"/>
            <a:ext cx="9359310" cy="2516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  <a:spcBef>
                <a:spcPts val="1500"/>
              </a:spcBef>
              <a:spcAft>
                <a:spcPts val="300"/>
              </a:spcAft>
              <a:buNone/>
            </a:pPr>
            <a:r>
              <a:rPr lang="ru-RU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 «Автобус»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Где: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переполненный городской автобус.</a:t>
            </a:r>
          </a:p>
          <a:p>
            <a:pPr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Зачем: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оба спешат на важное событие.</a:t>
            </a: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Конфликт: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персонаж Ю.В. Никулина наступает 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ногу персонажу Л.К. Дурова или наоборот.</a:t>
            </a:r>
          </a:p>
          <a:p>
            <a:pPr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Смысловой акцент: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разница в способах извинения 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 восприятия неловкости.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AA79942-309B-CB9A-E14E-BCAD1A82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-33576"/>
            <a:ext cx="3919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614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57C4B-6D7F-E3CE-F4C5-C8C0EA310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464945-E20A-6585-7807-62FF5CF8FC72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3. Заключительный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3600" dirty="0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90 минут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0A1A014-922A-5FD5-15C6-C8F0A5020C20}"/>
              </a:ext>
            </a:extLst>
          </p:cNvPr>
          <p:cNvSpPr/>
          <p:nvPr/>
        </p:nvSpPr>
        <p:spPr>
          <a:xfrm>
            <a:off x="326952" y="1776322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6249F-CCD5-B36A-FD95-C57E35C3469F}"/>
              </a:ext>
            </a:extLst>
          </p:cNvPr>
          <p:cNvSpPr txBox="1"/>
          <p:nvPr/>
        </p:nvSpPr>
        <p:spPr>
          <a:xfrm>
            <a:off x="952794" y="1845656"/>
            <a:ext cx="546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Практическая работа «Диалог жанров»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39C9C-9BE4-69C0-EEB2-B5DCC5ABA1FC}"/>
              </a:ext>
            </a:extLst>
          </p:cNvPr>
          <p:cNvSpPr txBox="1"/>
          <p:nvPr/>
        </p:nvSpPr>
        <p:spPr>
          <a:xfrm>
            <a:off x="952794" y="2359046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Банк сюжетов для импровизации: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E33274-779E-CD56-6B1C-A2E11EA4C034}"/>
              </a:ext>
            </a:extLst>
          </p:cNvPr>
          <p:cNvSpPr txBox="1"/>
          <p:nvPr/>
        </p:nvSpPr>
        <p:spPr>
          <a:xfrm>
            <a:off x="952794" y="2831067"/>
            <a:ext cx="894611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2. «Последний пирог»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Где: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магазин.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Зачем: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оба персонажа хотят купить последний пирог.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Конфликт: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каждый хочет приобрести последний пирог.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Смысловой акцент: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разница в способах заполучить пирог.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2F5CC0C-7941-9888-22A0-208D1A769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36513"/>
            <a:ext cx="3919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82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50102-5D90-ADE1-F8B8-F109B4F39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01C50F-1304-7B19-BE22-B327D16F9E26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3. Заключительный </a:t>
            </a:r>
            <a:b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3600" dirty="0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90 минут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977A214-53F3-1FE3-7317-9841095217C2}"/>
              </a:ext>
            </a:extLst>
          </p:cNvPr>
          <p:cNvSpPr/>
          <p:nvPr/>
        </p:nvSpPr>
        <p:spPr>
          <a:xfrm>
            <a:off x="326952" y="1730772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502F1A-A637-F0A8-1055-34EEEA0A505D}"/>
              </a:ext>
            </a:extLst>
          </p:cNvPr>
          <p:cNvSpPr txBox="1"/>
          <p:nvPr/>
        </p:nvSpPr>
        <p:spPr>
          <a:xfrm>
            <a:off x="952794" y="1845656"/>
            <a:ext cx="5469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Рефлексия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7F9DD3-49DF-111F-13CB-27E6D67E43D2}"/>
              </a:ext>
            </a:extLst>
          </p:cNvPr>
          <p:cNvSpPr txBox="1"/>
          <p:nvPr/>
        </p:nvSpPr>
        <p:spPr>
          <a:xfrm>
            <a:off x="952794" y="2199658"/>
            <a:ext cx="93593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Круглый стол: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изменилось в смысле, когда один герой играл комично,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 другой — серьёзно?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какой вариант ближе к вашей личной реакции на эту ситуацию?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можно ли совместить эти стили — или они исключают друг друга?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ответ на ключевой вопрос мастер-класса от каждой группы.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A59A3CF-86BD-6937-DEBF-E514EC0C12B0}"/>
              </a:ext>
            </a:extLst>
          </p:cNvPr>
          <p:cNvSpPr/>
          <p:nvPr/>
        </p:nvSpPr>
        <p:spPr>
          <a:xfrm>
            <a:off x="952794" y="4633575"/>
            <a:ext cx="7776536" cy="2031325"/>
          </a:xfrm>
          <a:prstGeom prst="roundRect">
            <a:avLst>
              <a:gd name="adj" fmla="val 20000"/>
            </a:avLst>
          </a:prstGeom>
          <a:solidFill>
            <a:schemeClr val="bg1"/>
          </a:solidFill>
          <a:ln w="38100">
            <a:solidFill>
              <a:srgbClr val="CDA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F6567-9ABE-7DBB-A1CA-7DC16F5DA537}"/>
              </a:ext>
            </a:extLst>
          </p:cNvPr>
          <p:cNvSpPr txBox="1"/>
          <p:nvPr/>
        </p:nvSpPr>
        <p:spPr>
          <a:xfrm>
            <a:off x="1313121" y="4741296"/>
            <a:ext cx="74162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CDA88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Вывод: 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через творчество Юрия Никулина (комедия, гротеск, юмор)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Льва Дурова (драма, психологическая глубина) мы видим два разных «языка» осмысления реальности — и два подхода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разрешению конфликтов.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B26618-CC35-8711-FEA5-4C39545F1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58"/>
          <a:stretch>
            <a:fillRect/>
          </a:stretch>
        </p:blipFill>
        <p:spPr>
          <a:xfrm rot="10800000">
            <a:off x="9633098" y="0"/>
            <a:ext cx="2558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6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E5988-2540-2645-EE87-F36B4F61D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53859-0C7C-B6F6-0F6B-913C45AC23D4}"/>
              </a:ext>
            </a:extLst>
          </p:cNvPr>
          <p:cNvSpPr txBox="1"/>
          <p:nvPr/>
        </p:nvSpPr>
        <p:spPr>
          <a:xfrm>
            <a:off x="326952" y="193100"/>
            <a:ext cx="7126471" cy="68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4. </a:t>
            </a:r>
            <a:r>
              <a:rPr lang="ru-RU" sz="3600" dirty="0" err="1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Постпроектный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5C280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3B2A56F-9618-D552-CC4E-329211D82A57}"/>
              </a:ext>
            </a:extLst>
          </p:cNvPr>
          <p:cNvSpPr/>
          <p:nvPr/>
        </p:nvSpPr>
        <p:spPr>
          <a:xfrm>
            <a:off x="336256" y="1720802"/>
            <a:ext cx="4033726" cy="2031325"/>
          </a:xfrm>
          <a:prstGeom prst="roundRect">
            <a:avLst>
              <a:gd name="adj" fmla="val 20000"/>
            </a:avLst>
          </a:prstGeom>
          <a:solidFill>
            <a:schemeClr val="bg1"/>
          </a:solidFill>
          <a:ln w="38100">
            <a:solidFill>
              <a:srgbClr val="CDA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6F6A2-226F-63EB-8798-B4F789E55A0F}"/>
              </a:ext>
            </a:extLst>
          </p:cNvPr>
          <p:cNvSpPr txBox="1"/>
          <p:nvPr/>
        </p:nvSpPr>
        <p:spPr>
          <a:xfrm>
            <a:off x="326952" y="1172745"/>
            <a:ext cx="508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000" b="1" dirty="0">
                <a:solidFill>
                  <a:srgbClr val="DCC1A7"/>
                </a:solidFill>
                <a:latin typeface="Arial" panose="020B0604020202020204" pitchFamily="34" charset="0"/>
              </a:rPr>
              <a:t>Анализ результатов проекта: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50CAB-901C-F6E5-C5CE-4929F7DC0549}"/>
              </a:ext>
            </a:extLst>
          </p:cNvPr>
          <p:cNvSpPr txBox="1"/>
          <p:nvPr/>
        </p:nvSpPr>
        <p:spPr>
          <a:xfrm>
            <a:off x="502979" y="1864811"/>
            <a:ext cx="4318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CDA882"/>
                </a:solidFill>
                <a:latin typeface="Arial" panose="020B0604020202020204" pitchFamily="34" charset="0"/>
              </a:rPr>
              <a:t>Количественные показатели: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FF2FE-FB03-46A1-1BAE-DA9E68825208}"/>
              </a:ext>
            </a:extLst>
          </p:cNvPr>
          <p:cNvSpPr txBox="1"/>
          <p:nvPr/>
        </p:nvSpPr>
        <p:spPr>
          <a:xfrm>
            <a:off x="502979" y="2274799"/>
            <a:ext cx="60977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Количество участников и работ;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Посещаемость мероприятий;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Охват в социальных сетях.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5808782-E723-E3C4-B6E2-5B1F65BA0D65}"/>
              </a:ext>
            </a:extLst>
          </p:cNvPr>
          <p:cNvSpPr/>
          <p:nvPr/>
        </p:nvSpPr>
        <p:spPr>
          <a:xfrm>
            <a:off x="336255" y="4044083"/>
            <a:ext cx="4033727" cy="2165331"/>
          </a:xfrm>
          <a:prstGeom prst="roundRect">
            <a:avLst>
              <a:gd name="adj" fmla="val 20000"/>
            </a:avLst>
          </a:prstGeom>
          <a:solidFill>
            <a:schemeClr val="bg1"/>
          </a:solidFill>
          <a:ln w="38100">
            <a:solidFill>
              <a:srgbClr val="CDA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B1DF6D-55F7-E806-A6EF-5E3AA3D44C9B}"/>
              </a:ext>
            </a:extLst>
          </p:cNvPr>
          <p:cNvSpPr txBox="1"/>
          <p:nvPr/>
        </p:nvSpPr>
        <p:spPr>
          <a:xfrm>
            <a:off x="502979" y="4162280"/>
            <a:ext cx="4318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CDA882"/>
                </a:solidFill>
                <a:latin typeface="Arial" panose="020B0604020202020204" pitchFamily="34" charset="0"/>
              </a:rPr>
              <a:t>Качественные показатели: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645D3-320C-2412-0FC8-0304A41C5013}"/>
              </a:ext>
            </a:extLst>
          </p:cNvPr>
          <p:cNvSpPr txBox="1"/>
          <p:nvPr/>
        </p:nvSpPr>
        <p:spPr>
          <a:xfrm>
            <a:off x="502979" y="4372378"/>
            <a:ext cx="4903973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Качество продуктов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деятельности учащихся;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Эмоциональный отклик;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Обратная связь.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0A9AECC-A058-D009-B050-6586B3D5A087}"/>
              </a:ext>
            </a:extLst>
          </p:cNvPr>
          <p:cNvSpPr/>
          <p:nvPr/>
        </p:nvSpPr>
        <p:spPr>
          <a:xfrm>
            <a:off x="5984654" y="1720802"/>
            <a:ext cx="5355265" cy="2532222"/>
          </a:xfrm>
          <a:prstGeom prst="roundRect">
            <a:avLst>
              <a:gd name="adj" fmla="val 20000"/>
            </a:avLst>
          </a:prstGeom>
          <a:solidFill>
            <a:schemeClr val="bg1"/>
          </a:solidFill>
          <a:ln w="38100">
            <a:solidFill>
              <a:srgbClr val="CDA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C51FB-3A25-D416-447E-041AFB2C8C46}"/>
              </a:ext>
            </a:extLst>
          </p:cNvPr>
          <p:cNvSpPr txBox="1"/>
          <p:nvPr/>
        </p:nvSpPr>
        <p:spPr>
          <a:xfrm>
            <a:off x="6207347" y="1907655"/>
            <a:ext cx="4318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1600" b="1" dirty="0">
                <a:solidFill>
                  <a:srgbClr val="CDA882"/>
                </a:solidFill>
                <a:latin typeface="Arial" panose="020B0604020202020204" pitchFamily="34" charset="0"/>
              </a:rPr>
              <a:t>Документирование опыта: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9084C0-E335-1995-3082-9BB87250429D}"/>
              </a:ext>
            </a:extLst>
          </p:cNvPr>
          <p:cNvSpPr txBox="1"/>
          <p:nvPr/>
        </p:nvSpPr>
        <p:spPr>
          <a:xfrm>
            <a:off x="6207347" y="2317643"/>
            <a:ext cx="6097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Составление отчета о проекте;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Публикация педагогического опыта;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• Подготовка материалов для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портфолио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60693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36FD0-0865-98B8-E211-2475F1D6F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2DEB71-A5CE-8CB5-A2AB-EE22645D9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58"/>
          <a:stretch>
            <a:fillRect/>
          </a:stretch>
        </p:blipFill>
        <p:spPr>
          <a:xfrm rot="10800000">
            <a:off x="9633098" y="0"/>
            <a:ext cx="2558902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0FCCEAA-A37E-7738-83A7-394051B6546F}"/>
              </a:ext>
            </a:extLst>
          </p:cNvPr>
          <p:cNvSpPr/>
          <p:nvPr/>
        </p:nvSpPr>
        <p:spPr>
          <a:xfrm>
            <a:off x="411717" y="1050944"/>
            <a:ext cx="8594060" cy="2043129"/>
          </a:xfrm>
          <a:prstGeom prst="roundRect">
            <a:avLst>
              <a:gd name="adj" fmla="val 20000"/>
            </a:avLst>
          </a:prstGeom>
          <a:solidFill>
            <a:schemeClr val="bg1"/>
          </a:solidFill>
          <a:ln w="38100">
            <a:solidFill>
              <a:srgbClr val="CDA8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23C709-84FB-E214-9270-90A882079747}"/>
              </a:ext>
            </a:extLst>
          </p:cNvPr>
          <p:cNvSpPr txBox="1"/>
          <p:nvPr/>
        </p:nvSpPr>
        <p:spPr>
          <a:xfrm>
            <a:off x="411717" y="193099"/>
            <a:ext cx="6097772" cy="68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600" dirty="0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 и задачи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2CCD3-E993-98B5-F284-64852A353D73}"/>
              </a:ext>
            </a:extLst>
          </p:cNvPr>
          <p:cNvSpPr txBox="1"/>
          <p:nvPr/>
        </p:nvSpPr>
        <p:spPr>
          <a:xfrm>
            <a:off x="659218" y="1149180"/>
            <a:ext cx="82721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CDA88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Цель: </a:t>
            </a:r>
          </a:p>
          <a:p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Организовать мастер-класс, направленный на формирование у участников понимания взаимосвязи искусства и общества через сопоставление творческого метода Ю.В. Никулина и (комическое начало) и Л.К. Дурова (драматическое начало).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476B8D-C6F3-F4A5-5E05-C63B8D4E2FB7}"/>
              </a:ext>
            </a:extLst>
          </p:cNvPr>
          <p:cNvSpPr txBox="1"/>
          <p:nvPr/>
        </p:nvSpPr>
        <p:spPr>
          <a:xfrm>
            <a:off x="666899" y="3346882"/>
            <a:ext cx="2764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rgbClr val="CDA882"/>
                </a:solidFill>
                <a:latin typeface="Arial Black" panose="020B0A04020102020204" pitchFamily="34" charset="0"/>
              </a:rPr>
              <a:t>Задачи: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B917EB2-A81F-32E9-1024-0AD626BB3A26}"/>
              </a:ext>
            </a:extLst>
          </p:cNvPr>
          <p:cNvSpPr/>
          <p:nvPr/>
        </p:nvSpPr>
        <p:spPr>
          <a:xfrm>
            <a:off x="666899" y="4011419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D2171C-F6A9-958D-8C17-ADA80BF423D7}"/>
              </a:ext>
            </a:extLst>
          </p:cNvPr>
          <p:cNvSpPr txBox="1"/>
          <p:nvPr/>
        </p:nvSpPr>
        <p:spPr>
          <a:xfrm>
            <a:off x="1331581" y="3942253"/>
            <a:ext cx="7264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научить выявлять художественные приёмы, характерные для клоунады и психологической драмы;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D2F93192-5CB1-91F7-6883-BE0CBFED5606}"/>
              </a:ext>
            </a:extLst>
          </p:cNvPr>
          <p:cNvSpPr/>
          <p:nvPr/>
        </p:nvSpPr>
        <p:spPr>
          <a:xfrm>
            <a:off x="660400" y="4753069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BAF06F-2C93-FB13-11F0-FAFA36401564}"/>
              </a:ext>
            </a:extLst>
          </p:cNvPr>
          <p:cNvSpPr txBox="1"/>
          <p:nvPr/>
        </p:nvSpPr>
        <p:spPr>
          <a:xfrm>
            <a:off x="1331581" y="4683903"/>
            <a:ext cx="7353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развить навыки анализа экранных и сценических образов с точки зрения их социальной функции;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364ECE8-9533-FBFC-3C3E-A059BB058091}"/>
              </a:ext>
            </a:extLst>
          </p:cNvPr>
          <p:cNvSpPr/>
          <p:nvPr/>
        </p:nvSpPr>
        <p:spPr>
          <a:xfrm>
            <a:off x="659218" y="5494719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32906E-0CB8-AEC9-1C3F-57EA3BBCBA4E}"/>
              </a:ext>
            </a:extLst>
          </p:cNvPr>
          <p:cNvSpPr txBox="1"/>
          <p:nvPr/>
        </p:nvSpPr>
        <p:spPr>
          <a:xfrm>
            <a:off x="1340147" y="5385654"/>
            <a:ext cx="72561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отработать навыки коллективной творческой работы (импровизация, сценарное мышление)</a:t>
            </a:r>
          </a:p>
        </p:txBody>
      </p:sp>
    </p:spTree>
    <p:extLst>
      <p:ext uri="{BB962C8B-B14F-4D97-AF65-F5344CB8AC3E}">
        <p14:creationId xmlns:p14="http://schemas.microsoft.com/office/powerpoint/2010/main" val="2389349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8A7008-A027-E19C-02CA-5917B9FA7EBD}"/>
              </a:ext>
            </a:extLst>
          </p:cNvPr>
          <p:cNvSpPr txBox="1"/>
          <p:nvPr/>
        </p:nvSpPr>
        <p:spPr>
          <a:xfrm>
            <a:off x="349250" y="436461"/>
            <a:ext cx="10668000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3200" b="1" dirty="0">
                <a:solidFill>
                  <a:srgbClr val="5C280D"/>
                </a:solidFill>
                <a:latin typeface="Arial" panose="020B0604020202020204" pitchFamily="34" charset="0"/>
              </a:rPr>
              <a:t>Источники информации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356C4A-B21A-EF7C-7CFD-4B629E58F1AF}"/>
              </a:ext>
            </a:extLst>
          </p:cNvPr>
          <p:cNvSpPr txBox="1"/>
          <p:nvPr/>
        </p:nvSpPr>
        <p:spPr>
          <a:xfrm>
            <a:off x="349250" y="1271414"/>
            <a:ext cx="5519922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>
                <a:solidFill>
                  <a:srgbClr val="444250"/>
                </a:solidFill>
                <a:latin typeface="Arial" panose="020B0604020202020204" pitchFamily="34" charset="0"/>
              </a:rPr>
              <a:t>Гуманитарный просветительский проект Культура.РФ</a:t>
            </a:r>
            <a:endParaRPr lang="ru-RU" sz="1700" b="1" dirty="0">
              <a:solidFill>
                <a:srgbClr val="44425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9BD281-2212-D183-5403-92D496953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2137145"/>
            <a:ext cx="1499191" cy="1499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FE54F9-BC4A-BAB0-F499-3C7064355CA9}"/>
              </a:ext>
            </a:extLst>
          </p:cNvPr>
          <p:cNvSpPr txBox="1"/>
          <p:nvPr/>
        </p:nvSpPr>
        <p:spPr>
          <a:xfrm>
            <a:off x="1990209" y="2495035"/>
            <a:ext cx="3230377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Статья о Юрии Владимировиче Никулине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78D0B4-D7F8-BC6C-AE75-FE75A9AF8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4089496"/>
            <a:ext cx="1497600" cy="149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021CCE-3D14-5DF9-45D7-147FF8568422}"/>
              </a:ext>
            </a:extLst>
          </p:cNvPr>
          <p:cNvSpPr txBox="1"/>
          <p:nvPr/>
        </p:nvSpPr>
        <p:spPr>
          <a:xfrm>
            <a:off x="1990209" y="4530519"/>
            <a:ext cx="2964564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Статья о Льве Константиновиче Дурове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9D5A36-2C49-896B-777B-E7604E04D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3215"/>
            <a:ext cx="1499191" cy="14991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B3A819-3354-6FB7-0F6C-44ED8DCF132C}"/>
              </a:ext>
            </a:extLst>
          </p:cNvPr>
          <p:cNvSpPr txBox="1"/>
          <p:nvPr/>
        </p:nvSpPr>
        <p:spPr>
          <a:xfrm>
            <a:off x="7767896" y="2381621"/>
            <a:ext cx="3651472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Видеоматериал «Операция «Ы» и другие приключения Шурика»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EE60D3-F65E-55DC-859E-FDA81FC55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89495"/>
            <a:ext cx="1497600" cy="1497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C64BD6-3307-ED00-1858-8CB8073AAF6D}"/>
              </a:ext>
            </a:extLst>
          </p:cNvPr>
          <p:cNvSpPr txBox="1"/>
          <p:nvPr/>
        </p:nvSpPr>
        <p:spPr>
          <a:xfrm>
            <a:off x="7767896" y="4530519"/>
            <a:ext cx="3651472" cy="615553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Видеоматериал </a:t>
            </a:r>
            <a:b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</a:br>
            <a:r>
              <a:rPr lang="ru-RU" sz="1700" b="1" dirty="0">
                <a:solidFill>
                  <a:srgbClr val="444250"/>
                </a:solidFill>
                <a:latin typeface="Arial" panose="020B0604020202020204" pitchFamily="34" charset="0"/>
              </a:rPr>
              <a:t>«Большая перемена»</a:t>
            </a:r>
          </a:p>
        </p:txBody>
      </p:sp>
    </p:spTree>
    <p:extLst>
      <p:ext uri="{BB962C8B-B14F-4D97-AF65-F5344CB8AC3E}">
        <p14:creationId xmlns:p14="http://schemas.microsoft.com/office/powerpoint/2010/main" val="15342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C6E3878-324D-F21F-E6BB-A9939ED5486D}"/>
              </a:ext>
            </a:extLst>
          </p:cNvPr>
          <p:cNvSpPr txBox="1"/>
          <p:nvPr/>
        </p:nvSpPr>
        <p:spPr>
          <a:xfrm>
            <a:off x="326952" y="193100"/>
            <a:ext cx="7126472" cy="68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Этапы подготовки проекта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A2C7FA-1A18-D92F-741F-ACBF95C7B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1163"/>
          <a:stretch>
            <a:fillRect/>
          </a:stretch>
        </p:blipFill>
        <p:spPr>
          <a:xfrm>
            <a:off x="0" y="1090580"/>
            <a:ext cx="2340000" cy="22855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F5C250-92BC-0805-B4F2-11AE8393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9" b="51473"/>
          <a:stretch>
            <a:fillRect/>
          </a:stretch>
        </p:blipFill>
        <p:spPr>
          <a:xfrm>
            <a:off x="3669455" y="3812469"/>
            <a:ext cx="2352117" cy="233842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0B2DFD5-4B97-21CB-2AA9-3F3DCE25A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39" r="50000" b="292"/>
          <a:stretch>
            <a:fillRect/>
          </a:stretch>
        </p:blipFill>
        <p:spPr>
          <a:xfrm>
            <a:off x="6183423" y="1031471"/>
            <a:ext cx="2340000" cy="24038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4D1DF88-164B-7B79-4763-76412F189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9" t="51163" b="1085"/>
          <a:stretch>
            <a:fillRect/>
          </a:stretch>
        </p:blipFill>
        <p:spPr>
          <a:xfrm>
            <a:off x="9864995" y="3945347"/>
            <a:ext cx="2340000" cy="2289211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735FA6E-B51F-6CEB-9858-E4E500DAF4D5}"/>
              </a:ext>
            </a:extLst>
          </p:cNvPr>
          <p:cNvCxnSpPr>
            <a:cxnSpLocks/>
          </p:cNvCxnSpPr>
          <p:nvPr/>
        </p:nvCxnSpPr>
        <p:spPr>
          <a:xfrm flipH="1">
            <a:off x="6096000" y="1090580"/>
            <a:ext cx="12995" cy="5198578"/>
          </a:xfrm>
          <a:prstGeom prst="line">
            <a:avLst/>
          </a:prstGeom>
          <a:ln w="3810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48ACC84D-A7DE-A704-AF0D-B7F215DA86B7}"/>
              </a:ext>
            </a:extLst>
          </p:cNvPr>
          <p:cNvCxnSpPr>
            <a:cxnSpLocks/>
          </p:cNvCxnSpPr>
          <p:nvPr/>
        </p:nvCxnSpPr>
        <p:spPr>
          <a:xfrm>
            <a:off x="6108995" y="3440329"/>
            <a:ext cx="5778205" cy="0"/>
          </a:xfrm>
          <a:prstGeom prst="line">
            <a:avLst/>
          </a:prstGeom>
          <a:ln w="3810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435191C8-2D8A-9A6F-2833-7C5BD1CF5708}"/>
              </a:ext>
            </a:extLst>
          </p:cNvPr>
          <p:cNvCxnSpPr>
            <a:cxnSpLocks/>
          </p:cNvCxnSpPr>
          <p:nvPr/>
        </p:nvCxnSpPr>
        <p:spPr>
          <a:xfrm>
            <a:off x="320455" y="3812469"/>
            <a:ext cx="5775545" cy="0"/>
          </a:xfrm>
          <a:prstGeom prst="line">
            <a:avLst/>
          </a:prstGeom>
          <a:ln w="3810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78662EC-9B36-A559-C749-576AC852A38E}"/>
              </a:ext>
            </a:extLst>
          </p:cNvPr>
          <p:cNvSpPr txBox="1"/>
          <p:nvPr/>
        </p:nvSpPr>
        <p:spPr>
          <a:xfrm>
            <a:off x="3053965" y="1653725"/>
            <a:ext cx="253911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>
                <a:latin typeface="Arial" panose="020B0604020202020204" pitchFamily="34" charset="0"/>
              </a:rPr>
              <a:t>Анонс мастер-класса</a:t>
            </a:r>
            <a:r>
              <a:rPr lang="ru-RU" sz="1800" dirty="0">
                <a:latin typeface="Arial" panose="020B0604020202020204" pitchFamily="34" charset="0"/>
              </a:rPr>
              <a:t> и подготовка материалов</a:t>
            </a:r>
          </a:p>
          <a:p>
            <a:pPr algn="ctr"/>
            <a:endParaRPr lang="ru-RU" sz="1800" dirty="0">
              <a:solidFill>
                <a:srgbClr val="44425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800" b="1" dirty="0">
                <a:solidFill>
                  <a:srgbClr val="5B1D57"/>
                </a:solidFill>
                <a:latin typeface="Arial" panose="020B0604020202020204" pitchFamily="34" charset="0"/>
              </a:rPr>
              <a:t>1 неделя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FD7F6F-498E-57BF-0FC2-4DA3F258A0BA}"/>
              </a:ext>
            </a:extLst>
          </p:cNvPr>
          <p:cNvSpPr txBox="1"/>
          <p:nvPr/>
        </p:nvSpPr>
        <p:spPr>
          <a:xfrm>
            <a:off x="572804" y="4328925"/>
            <a:ext cx="2539115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>
                <a:latin typeface="Arial" panose="020B0604020202020204" pitchFamily="34" charset="0"/>
              </a:rPr>
              <a:t>Ознакомление учащихся </a:t>
            </a:r>
            <a:br>
              <a:rPr lang="ru-RU" sz="1800" dirty="0">
                <a:latin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</a:rPr>
              <a:t>с материалами</a:t>
            </a:r>
          </a:p>
          <a:p>
            <a:pPr algn="ctr"/>
            <a:endParaRPr lang="ru-RU" sz="1800" dirty="0">
              <a:solidFill>
                <a:srgbClr val="44425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800" b="1" dirty="0">
                <a:solidFill>
                  <a:srgbClr val="5B1D57"/>
                </a:solidFill>
                <a:latin typeface="Arial" panose="020B0604020202020204" pitchFamily="34" charset="0"/>
              </a:rPr>
              <a:t>1 неделя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A7E851-2B43-53F3-E794-C936454052C8}"/>
              </a:ext>
            </a:extLst>
          </p:cNvPr>
          <p:cNvSpPr txBox="1"/>
          <p:nvPr/>
        </p:nvSpPr>
        <p:spPr>
          <a:xfrm>
            <a:off x="8785818" y="1653725"/>
            <a:ext cx="2340001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>
                <a:latin typeface="Arial" panose="020B0604020202020204" pitchFamily="34" charset="0"/>
              </a:rPr>
              <a:t>Проведение мастер-класса</a:t>
            </a:r>
          </a:p>
          <a:p>
            <a:pPr algn="ctr"/>
            <a:endParaRPr lang="ru-RU" sz="1800" dirty="0">
              <a:solidFill>
                <a:srgbClr val="44425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800" b="1" dirty="0">
                <a:solidFill>
                  <a:srgbClr val="5B1D57"/>
                </a:solidFill>
                <a:latin typeface="Arial" panose="020B0604020202020204" pitchFamily="34" charset="0"/>
              </a:rPr>
              <a:t>90 минут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35A1C5-F4F6-A868-24C4-F027DBBB1798}"/>
              </a:ext>
            </a:extLst>
          </p:cNvPr>
          <p:cNvSpPr txBox="1"/>
          <p:nvPr/>
        </p:nvSpPr>
        <p:spPr>
          <a:xfrm>
            <a:off x="6552442" y="4243568"/>
            <a:ext cx="244565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>
                <a:latin typeface="Arial" panose="020B0604020202020204" pitchFamily="34" charset="0"/>
              </a:rPr>
              <a:t>Анализ </a:t>
            </a:r>
            <a:br>
              <a:rPr lang="ru-RU" sz="1800" dirty="0">
                <a:latin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</a:rPr>
              <a:t>и документирование результатов</a:t>
            </a:r>
          </a:p>
          <a:p>
            <a:pPr algn="ctr"/>
            <a:endParaRPr lang="ru-RU" sz="1800" dirty="0">
              <a:solidFill>
                <a:srgbClr val="44425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800" b="1" dirty="0">
                <a:solidFill>
                  <a:srgbClr val="5B1D57"/>
                </a:solidFill>
                <a:latin typeface="Arial" panose="020B0604020202020204" pitchFamily="34" charset="0"/>
              </a:rPr>
              <a:t>После проведения мастер-класса</a:t>
            </a:r>
          </a:p>
        </p:txBody>
      </p:sp>
    </p:spTree>
    <p:extLst>
      <p:ext uri="{BB962C8B-B14F-4D97-AF65-F5344CB8AC3E}">
        <p14:creationId xmlns:p14="http://schemas.microsoft.com/office/powerpoint/2010/main" val="346094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E252FA-0F6E-D1E5-E034-1BE39DEE97CD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1. Подготовительный (1 неделя)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CD91F9-80A9-3294-08E1-B370A3221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8265619F-4419-962D-5262-EB1F60122169}"/>
              </a:ext>
            </a:extLst>
          </p:cNvPr>
          <p:cNvSpPr/>
          <p:nvPr/>
        </p:nvSpPr>
        <p:spPr>
          <a:xfrm>
            <a:off x="326952" y="1758498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E5F1E-5E9E-6691-CE47-26A27928315D}"/>
              </a:ext>
            </a:extLst>
          </p:cNvPr>
          <p:cNvSpPr txBox="1"/>
          <p:nvPr/>
        </p:nvSpPr>
        <p:spPr>
          <a:xfrm>
            <a:off x="1022941" y="1827832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Информационное сопровождение и анонс: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639A5-1C99-DB3C-6656-C370306FE9C7}"/>
              </a:ext>
            </a:extLst>
          </p:cNvPr>
          <p:cNvSpPr txBox="1"/>
          <p:nvPr/>
        </p:nvSpPr>
        <p:spPr>
          <a:xfrm>
            <a:off x="834952" y="2581958"/>
            <a:ext cx="7552069" cy="343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Подготовить и разместить пост в официальных социальных сетях образовательного учреждения с:</a:t>
            </a:r>
          </a:p>
          <a:p>
            <a:pPr indent="265113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названием мастер-класса;</a:t>
            </a:r>
          </a:p>
          <a:p>
            <a:pPr indent="265113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датой, временем и местом проведения;</a:t>
            </a:r>
          </a:p>
          <a:p>
            <a:pPr indent="265113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кратким описанием;</a:t>
            </a:r>
          </a:p>
          <a:p>
            <a:pPr indent="265113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приглашением к участию в предварительной подготовке.</a:t>
            </a:r>
          </a:p>
          <a:p>
            <a:pPr marL="265113" indent="-265113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752975" algn="l"/>
              </a:tabLs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Разместить объявление на школьном стенде с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-кодом, ведущим на пост в социальной сети.</a:t>
            </a:r>
          </a:p>
          <a:p>
            <a:pPr marL="285750" indent="160338" algn="l">
              <a:lnSpc>
                <a:spcPts val="21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7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29D571-90FC-609B-5192-E786CA1666DA}"/>
              </a:ext>
            </a:extLst>
          </p:cNvPr>
          <p:cNvSpPr txBox="1"/>
          <p:nvPr/>
        </p:nvSpPr>
        <p:spPr>
          <a:xfrm>
            <a:off x="326952" y="193100"/>
            <a:ext cx="7126471" cy="687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Пример поста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67E87-C7B7-4612-4DDB-122300887FF3}"/>
              </a:ext>
            </a:extLst>
          </p:cNvPr>
          <p:cNvSpPr txBox="1"/>
          <p:nvPr/>
        </p:nvSpPr>
        <p:spPr>
          <a:xfrm>
            <a:off x="358849" y="1111937"/>
            <a:ext cx="6733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ru-RU" b="1" i="0" dirty="0">
                <a:solidFill>
                  <a:srgbClr val="222222"/>
                </a:solidFill>
                <a:effectLst/>
                <a:latin typeface="SB Sans Display"/>
              </a:rPr>
              <a:t>🎭📚 </a:t>
            </a: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Мастер-класс «Искусство и общество: </a:t>
            </a:r>
            <a:b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от комедии Юрия Никулина к драме Льва Дурова»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F1EDA8-F748-9E87-920E-D4FFC91A63CD}"/>
              </a:ext>
            </a:extLst>
          </p:cNvPr>
          <p:cNvSpPr txBox="1"/>
          <p:nvPr/>
        </p:nvSpPr>
        <p:spPr>
          <a:xfrm>
            <a:off x="326952" y="1943565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🗓 Дата: ____ 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⏳ Время: ____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📍 Место проведения: _______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615E81-714D-E9C6-6F75-4E4F587EBF87}"/>
              </a:ext>
            </a:extLst>
          </p:cNvPr>
          <p:cNvSpPr txBox="1"/>
          <p:nvPr/>
        </p:nvSpPr>
        <p:spPr>
          <a:xfrm>
            <a:off x="358849" y="2864532"/>
            <a:ext cx="57371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💫 Что вас ждёт?</a:t>
            </a:r>
          </a:p>
          <a:p>
            <a:pPr fontAlgn="base"/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Погружение в творчество двух великих русских актеров: Юрий Никулин и Лев Дуров.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— Импровизация и создание собственных сценических этюдов.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>✍🏻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всех желающих организуется конкурс плакатов и стенгазет. Лучшие украсят стены нашего образовательного учреждения!</a:t>
            </a:r>
          </a:p>
          <a:p>
            <a:pPr fontAlgn="base"/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фойе 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будет транслироваться подборка ярких фрагментов фильмов и театральных выступлений.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A513-1DBD-17BC-F497-E60D957D7ACC}"/>
              </a:ext>
            </a:extLst>
          </p:cNvPr>
          <p:cNvSpPr txBox="1"/>
          <p:nvPr/>
        </p:nvSpPr>
        <p:spPr>
          <a:xfrm>
            <a:off x="6137349" y="2069914"/>
            <a:ext cx="574660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🤝 Мы приглашаем вас заранее подготовиться 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 мероприятию, изучив ключевые фильмы 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спектакли, познакомившись ближе с творчеством актеров. </a:t>
            </a:r>
            <a:b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👩‍💼 Контактное лицо: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☎ Телефон: _____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Кабинет №______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🎯 </a:t>
            </a:r>
            <a:r>
              <a:rPr lang="ru-RU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Ваши идеи и активность сделают этот день ярким и полезным событием!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Присоединяйтесь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нам и откройте новое измерение искусства вместе с нами!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3912486-E391-A473-3575-BE0D2C78B76E}"/>
              </a:ext>
            </a:extLst>
          </p:cNvPr>
          <p:cNvCxnSpPr>
            <a:cxnSpLocks/>
          </p:cNvCxnSpPr>
          <p:nvPr/>
        </p:nvCxnSpPr>
        <p:spPr>
          <a:xfrm>
            <a:off x="6105451" y="1989416"/>
            <a:ext cx="0" cy="3693319"/>
          </a:xfrm>
          <a:prstGeom prst="line">
            <a:avLst/>
          </a:prstGeom>
          <a:ln w="38100">
            <a:solidFill>
              <a:srgbClr val="D4AF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58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654AF-D89F-35EB-BC35-E397D6A64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B0A9EA-D684-5617-B2F0-F6D72311D769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1. Подготовительный (1 неделя)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8B0919-ABF8-F21F-0A49-BBACC1BD1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1FF22B-6CC5-AF0B-5AF2-2F8D2A0551C9}"/>
              </a:ext>
            </a:extLst>
          </p:cNvPr>
          <p:cNvSpPr txBox="1"/>
          <p:nvPr/>
        </p:nvSpPr>
        <p:spPr>
          <a:xfrm>
            <a:off x="1069938" y="1811937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Сбор плакатов и стенгазет у учащихся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5994A37-4D71-CD07-4E48-A8885BEDC48B}"/>
              </a:ext>
            </a:extLst>
          </p:cNvPr>
          <p:cNvSpPr/>
          <p:nvPr/>
        </p:nvSpPr>
        <p:spPr>
          <a:xfrm>
            <a:off x="420946" y="1742603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EAE2E9C-3EF7-EFD8-DAE4-F6B26F34E1A7}"/>
              </a:ext>
            </a:extLst>
          </p:cNvPr>
          <p:cNvSpPr/>
          <p:nvPr/>
        </p:nvSpPr>
        <p:spPr>
          <a:xfrm>
            <a:off x="424859" y="2628649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FCE75-120A-374D-C7E6-1D2C8B38FD42}"/>
              </a:ext>
            </a:extLst>
          </p:cNvPr>
          <p:cNvSpPr txBox="1"/>
          <p:nvPr/>
        </p:nvSpPr>
        <p:spPr>
          <a:xfrm>
            <a:off x="1069937" y="2628649"/>
            <a:ext cx="75520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Подготовка визуальной экспозиции в фойе (или ином общедоступном пространстве):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создать и разместить в фойе стенгазеты и плакаты с ключевыми фактами биографии Ю. В. Никулина и Л. К. Дурова: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хронологическая лента (даты, события, вехи карьеры);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3–4 ярких фото каждого артиста (цирк, кино, театр);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цитаты о творчестве и роли искусства;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84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ADBA8-9E80-CACC-001F-A70AA0E3F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60006E-996B-3659-20DE-F112E617662E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1. Подготовительный (1 неделя)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0484A8-5DE0-4944-3029-5BE1D4AE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7EFDF-FFE3-64B4-D84B-FF24B978C0D0}"/>
              </a:ext>
            </a:extLst>
          </p:cNvPr>
          <p:cNvSpPr txBox="1"/>
          <p:nvPr/>
        </p:nvSpPr>
        <p:spPr>
          <a:xfrm>
            <a:off x="1022941" y="1673438"/>
            <a:ext cx="7552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Подготовка визуальной экспозиции в фойе (или ином общедоступном пространстве):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3985D-9BC5-291F-213B-19F0987D3777}"/>
              </a:ext>
            </a:extLst>
          </p:cNvPr>
          <p:cNvSpPr txBox="1"/>
          <p:nvPr/>
        </p:nvSpPr>
        <p:spPr>
          <a:xfrm>
            <a:off x="834951" y="2319769"/>
            <a:ext cx="78340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Оформить зону просмотра: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установить телевизор или проектор с экраном;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настроить циклический показ 2–3 видеофрагментов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Ю.В. Никулиным (напр., «Пес Барбос и необычный кросс» «Операция «Ы» и другие приключения Шурика»)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2–3 — с Л.К. Дуровым (напр., «Семнадцать мгновений весны», «Большая перемена»).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E862C2C-73FC-C923-A327-AB3DC589B847}"/>
              </a:ext>
            </a:extLst>
          </p:cNvPr>
          <p:cNvSpPr/>
          <p:nvPr/>
        </p:nvSpPr>
        <p:spPr>
          <a:xfrm>
            <a:off x="420946" y="1742603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1580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93BF-EB30-FDDA-149C-91C86D32C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5BAC1-2867-1E54-C929-55F609719457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1. Подготовительный (1 неделя)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4826A1-D950-A2CD-B009-F78F45254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8763000" y="0"/>
            <a:ext cx="3429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BC9670-2406-5250-5F6E-C084D4AE311D}"/>
              </a:ext>
            </a:extLst>
          </p:cNvPr>
          <p:cNvSpPr txBox="1"/>
          <p:nvPr/>
        </p:nvSpPr>
        <p:spPr>
          <a:xfrm>
            <a:off x="1069937" y="1742603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Организация пространства для мастер-класса: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6E17F71-7872-FE13-0C05-DBDC3D3D7EDC}"/>
              </a:ext>
            </a:extLst>
          </p:cNvPr>
          <p:cNvSpPr/>
          <p:nvPr/>
        </p:nvSpPr>
        <p:spPr>
          <a:xfrm>
            <a:off x="420945" y="1673269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CF1AC-0F0A-CC5B-8F0A-1B986D872C9D}"/>
              </a:ext>
            </a:extLst>
          </p:cNvPr>
          <p:cNvSpPr txBox="1"/>
          <p:nvPr/>
        </p:nvSpPr>
        <p:spPr>
          <a:xfrm>
            <a:off x="928943" y="2111935"/>
            <a:ext cx="7552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подготовить зону с проектором/экраном;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разметить площадки для групповой работы (столы, стулья,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флипчарты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ручки, карандаши и т.д.);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собрать реквизит для этюдов (клоунский нос, шляпа, зонтик, нейтральные предметы для сценографии).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6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DD577-B6A1-E755-E8F0-9E0688934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101452-CA5E-B3EE-7AEA-75132F2D04FC}"/>
              </a:ext>
            </a:extLst>
          </p:cNvPr>
          <p:cNvSpPr txBox="1"/>
          <p:nvPr/>
        </p:nvSpPr>
        <p:spPr>
          <a:xfrm>
            <a:off x="326952" y="193100"/>
            <a:ext cx="7126471" cy="1319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Этап </a:t>
            </a:r>
            <a:r>
              <a:rPr lang="ru-RU" sz="3600" dirty="0">
                <a:solidFill>
                  <a:srgbClr val="5C280D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5C280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. Подготовительный (1 неделя)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FB8B51-F38D-33EF-D3BB-80DAC595B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80"/>
          <a:stretch>
            <a:fillRect/>
          </a:stretch>
        </p:blipFill>
        <p:spPr>
          <a:xfrm>
            <a:off x="8775406" y="0"/>
            <a:ext cx="3416594" cy="685800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414E3307-DC0D-99A3-CA58-99E626EF8959}"/>
              </a:ext>
            </a:extLst>
          </p:cNvPr>
          <p:cNvSpPr/>
          <p:nvPr/>
        </p:nvSpPr>
        <p:spPr>
          <a:xfrm>
            <a:off x="326952" y="1758498"/>
            <a:ext cx="508000" cy="508000"/>
          </a:xfrm>
          <a:prstGeom prst="ellipse">
            <a:avLst/>
          </a:prstGeom>
          <a:solidFill>
            <a:srgbClr val="D4AF37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4F5D6-3CE6-75EB-2848-24BE4C3A2EBD}"/>
              </a:ext>
            </a:extLst>
          </p:cNvPr>
          <p:cNvSpPr txBox="1"/>
          <p:nvPr/>
        </p:nvSpPr>
        <p:spPr>
          <a:xfrm>
            <a:off x="1029144" y="1827832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Ознакомление с анонсом мастер-класса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7123E1E-01AA-1611-E1BD-B9769229B878}"/>
              </a:ext>
            </a:extLst>
          </p:cNvPr>
          <p:cNvSpPr/>
          <p:nvPr/>
        </p:nvSpPr>
        <p:spPr>
          <a:xfrm>
            <a:off x="326952" y="2464418"/>
            <a:ext cx="508000" cy="508000"/>
          </a:xfrm>
          <a:prstGeom prst="ellipse">
            <a:avLst/>
          </a:prstGeom>
          <a:solidFill>
            <a:srgbClr val="5C280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8DC1C-EE3D-F4F1-5655-A3236361FF12}"/>
              </a:ext>
            </a:extLst>
          </p:cNvPr>
          <p:cNvSpPr txBox="1"/>
          <p:nvPr/>
        </p:nvSpPr>
        <p:spPr>
          <a:xfrm>
            <a:off x="1029143" y="2513317"/>
            <a:ext cx="7552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Создание плакатов и стенгазет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3F53D7-184D-B5B8-98F7-82BE1CDCF909}"/>
              </a:ext>
            </a:extLst>
          </p:cNvPr>
          <p:cNvSpPr txBox="1"/>
          <p:nvPr/>
        </p:nvSpPr>
        <p:spPr>
          <a:xfrm>
            <a:off x="343197" y="3165965"/>
            <a:ext cx="75520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Банк тем для плакатов и стенгазет:</a:t>
            </a:r>
          </a:p>
          <a:p>
            <a:endParaRPr lang="ru-RU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«От фронта до цирка: путь Ю. В. Никулина»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«Л. К. Дуров: театр, кино, педагогика»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«Маска и правда: два лица артиста»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«Юмор и драма: два языка диалога с обществом»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«Что остаётся после титров?»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«Мой любимый эпизод»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«Искусство в моей жизни»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B5C5D-9BE1-163B-13E9-201059126400}"/>
              </a:ext>
            </a:extLst>
          </p:cNvPr>
          <p:cNvSpPr txBox="1"/>
          <p:nvPr/>
        </p:nvSpPr>
        <p:spPr>
          <a:xfrm>
            <a:off x="343197" y="5834549"/>
            <a:ext cx="10668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ru-RU" sz="2000" b="1" dirty="0">
                <a:solidFill>
                  <a:srgbClr val="5C280D"/>
                </a:solidFill>
                <a:latin typeface="Arial" panose="020B0604020202020204" pitchFamily="34" charset="0"/>
              </a:rPr>
              <a:t>Поощряйте собственные идеи учеников!</a:t>
            </a:r>
          </a:p>
        </p:txBody>
      </p:sp>
    </p:spTree>
    <p:extLst>
      <p:ext uri="{BB962C8B-B14F-4D97-AF65-F5344CB8AC3E}">
        <p14:creationId xmlns:p14="http://schemas.microsoft.com/office/powerpoint/2010/main" val="22980311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1581</Words>
  <Application>Microsoft Office PowerPoint</Application>
  <PresentationFormat>Широкоэкранный</PresentationFormat>
  <Paragraphs>214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SB Sans Display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Валерия Видяшкина</dc:creator>
  <cp:lastModifiedBy>User</cp:lastModifiedBy>
  <cp:revision>7</cp:revision>
  <dcterms:created xsi:type="dcterms:W3CDTF">2026-01-17T13:15:07Z</dcterms:created>
  <dcterms:modified xsi:type="dcterms:W3CDTF">2026-01-17T23:14:00Z</dcterms:modified>
</cp:coreProperties>
</file>