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2E0"/>
    <a:srgbClr val="D5F3DC"/>
    <a:srgbClr val="F9F4E1"/>
    <a:srgbClr val="550D25"/>
    <a:srgbClr val="D4AF37"/>
    <a:srgbClr val="27659B"/>
    <a:srgbClr val="5B1D57"/>
    <a:srgbClr val="9E1B4A"/>
    <a:srgbClr val="6A1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4" y="58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53E4F-A7EB-44B2-A82A-71AC254FA4F0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CFB12-3968-4B89-BBCD-DDC98DEAC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04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CFB12-3968-4B89-BBCD-DDC98DEACA0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4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81020-1049-8410-E4CE-735610514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DFC5C9-2421-CEDA-9B1D-524527761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D74E1-94A1-1610-6C82-E8563E9E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4950E-3FD6-1BED-719B-51C2BB9B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23233B-40B5-5631-5760-48529F96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2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92BE4-B503-3B57-39EC-4042FF24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8BC77F-30F8-3937-E1B8-8353CF3C7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DC6B1F-FE89-7523-D6FE-A125FB70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1FE73-1B02-D22E-0814-6799C350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4FD5D-3324-7938-48D6-895C0E53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27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1BDAB3-0356-B232-9CAD-6418641C5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6999E9-10AE-521E-719B-6C8E43510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DAD968-031E-616B-9451-4934AAC6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C8FDC-C8F4-0C62-5629-4A664731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438FA-A643-DEFB-A849-B490224A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9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EB3AB-D2B9-1668-0E4B-BF99400A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6EF3C0-C40B-9028-5CAB-9D938A56B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78C00-10C9-69ED-3690-B695198D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60EC96-1E6C-D0FF-088E-0753F1E9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7628B-574F-3BDC-24E3-79641133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27605-B736-406B-A927-2E215510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860BBD-C4D4-56AC-1F7A-24088DAE1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44F178-60C2-B9FF-F741-EC232FC3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E710A-1F21-DFD2-32CE-991D2B1A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72174-CF7A-8691-AB23-E8A51EA9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58278-D150-45D5-0626-5C649910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C8A856-AF61-EEEA-8643-F1024FA1E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C4FDF8-CD98-6DCE-77EF-8240A5963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5F222E-9CD6-691D-EB5B-C93A34CC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B30027-3309-B091-70A6-8717344D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A4A892-38E0-0E1D-B2D6-A8732C1C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8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0B7BA-E462-72B4-6A33-9A4B07D5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C5E8C-89D1-9376-0C94-B1EE594DE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B7B2AE-057D-0A32-E42E-841DDB988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BC5FE1-A89C-C0E1-D20C-E6B29277C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009D42-351A-4E63-4E67-5553BD44F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8A8B8B-6657-42B6-CF92-4AB9BBE6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27517B-98E3-C01B-020E-E45F810B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CFDB2C-400B-FE1A-1E90-2B8A00C0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7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161C8-EFFC-5A83-9DF9-DF41AC8B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D10457-2F77-391E-098C-69A6CF5C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399CB-29E3-6DEF-D447-0601C180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B70EAF-E16B-D3B7-E59A-51055CE2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7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F38B83-16C1-1FC6-9245-99ACEF3D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8BF2CA-87DD-B7A3-CCAE-B18F6016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5EA2E5-E322-1655-9C29-B3ECB089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2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219A-1DBC-DA1A-EE2E-E7AD8101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C4266-4EE9-8742-5712-7984F141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F2B62-85F1-E0C3-E352-7863A7A96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C03AD8-309D-F050-CD86-F4A92A7C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0F5BA-3FD5-3DDE-4A82-25F7E152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B920AB-9A4E-AA21-2D2D-D2D46C4E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1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CF410-A2B2-A9F4-F3FD-0FA90C35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50ACF0-DC0B-9A13-D45D-25728C5D2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EF99A9-8EBB-DFDC-E82C-7DD70B81D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E6ED57-615D-6C90-4C3A-4AA77A23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31E138-EFC1-DA55-B5B0-504B8820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51D5C-E8A6-5E28-0F38-BB7A1885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5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C212-5F3B-7525-5667-0E736E62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47FAF4-DC1C-91DC-341C-8FE4EAC71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A53969-B9C4-A65C-5D99-DE9BE9B2E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7B1FA-0B12-4CB2-A221-5CC9557F8698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C5AF95-2F7B-D743-839E-1338D5128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8A30-D281-75D8-7C6E-74226ABB7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DFF64-0158-44FB-B452-F73E373B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6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412273-C8E5-E9D1-4223-223389B13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1"/>
          <a:stretch>
            <a:fillRect/>
          </a:stretch>
        </p:blipFill>
        <p:spPr bwMode="auto">
          <a:xfrm>
            <a:off x="6741042" y="0"/>
            <a:ext cx="5450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CBBEF0-BBD5-243B-BC6C-4876A3D71A50}"/>
              </a:ext>
            </a:extLst>
          </p:cNvPr>
          <p:cNvSpPr txBox="1"/>
          <p:nvPr/>
        </p:nvSpPr>
        <p:spPr>
          <a:xfrm>
            <a:off x="305686" y="1533430"/>
            <a:ext cx="5372100" cy="181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БОЛЬШОЙ </a:t>
            </a:r>
            <a:r>
              <a:rPr lang="ru-RU" sz="3200" b="1" dirty="0">
                <a:solidFill>
                  <a:srgbClr val="550D25"/>
                </a:solidFill>
                <a:latin typeface="Arial" panose="020B0604020202020204" pitchFamily="34" charset="0"/>
              </a:rPr>
              <a:t>ТЕАТР</a:t>
            </a:r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 СКВОЗЬ ПРИЗМУ</a:t>
            </a:r>
          </a:p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ДЕТСКОГО ТВОРЧЕСТВА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8BC46-7AEF-A05B-87EC-96E1E9DAF1C1}"/>
              </a:ext>
            </a:extLst>
          </p:cNvPr>
          <p:cNvSpPr txBox="1"/>
          <p:nvPr/>
        </p:nvSpPr>
        <p:spPr>
          <a:xfrm>
            <a:off x="305686" y="334424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От идеи к выставочному проекту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FE1853D-9CA2-95EC-F977-FE94AFC8379F}"/>
              </a:ext>
            </a:extLst>
          </p:cNvPr>
          <p:cNvSpPr/>
          <p:nvPr/>
        </p:nvSpPr>
        <p:spPr>
          <a:xfrm>
            <a:off x="378838" y="4981729"/>
            <a:ext cx="3810000" cy="635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D4AF37"/>
                </a:solidFill>
                <a:latin typeface="Arial" panose="020B0604020202020204" pitchFamily="34" charset="0"/>
              </a:rPr>
              <a:t>К 250-летию Большого театра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87987-6EF0-E6CF-11EF-2125E284371E}"/>
              </a:ext>
            </a:extLst>
          </p:cNvPr>
          <p:cNvSpPr txBox="1"/>
          <p:nvPr/>
        </p:nvSpPr>
        <p:spPr>
          <a:xfrm>
            <a:off x="305686" y="4117066"/>
            <a:ext cx="554222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dirty="0">
                <a:solidFill>
                  <a:srgbClr val="444250"/>
                </a:solidFill>
                <a:latin typeface="Arial" panose="020B0604020202020204" pitchFamily="34" charset="0"/>
              </a:rPr>
              <a:t>Методические материалы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8348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5C528-1B3A-D104-3AE4-7D5B055B3003}"/>
              </a:ext>
            </a:extLst>
          </p:cNvPr>
          <p:cNvSpPr txBox="1"/>
          <p:nvPr/>
        </p:nvSpPr>
        <p:spPr>
          <a:xfrm>
            <a:off x="279400" y="441921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Привлечение партнеров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659F141-20DC-9BFE-EC31-8A95D3172C29}"/>
              </a:ext>
            </a:extLst>
          </p:cNvPr>
          <p:cNvSpPr/>
          <p:nvPr/>
        </p:nvSpPr>
        <p:spPr>
          <a:xfrm>
            <a:off x="381000" y="1170464"/>
            <a:ext cx="2667000" cy="9652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3EA86-7D68-068D-84EF-306B6EFBD6F9}"/>
              </a:ext>
            </a:extLst>
          </p:cNvPr>
          <p:cNvSpPr txBox="1"/>
          <p:nvPr/>
        </p:nvSpPr>
        <p:spPr>
          <a:xfrm>
            <a:off x="508000" y="1228810"/>
            <a:ext cx="2540000" cy="830997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Расширение образовательных возможностей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BD93601-896B-E7D0-ED29-D73722C1DBEF}"/>
              </a:ext>
            </a:extLst>
          </p:cNvPr>
          <p:cNvSpPr/>
          <p:nvPr/>
        </p:nvSpPr>
        <p:spPr>
          <a:xfrm>
            <a:off x="3314700" y="1179731"/>
            <a:ext cx="2667000" cy="94666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253DC-5280-227D-0D20-6D0DF5CCBDF4}"/>
              </a:ext>
            </a:extLst>
          </p:cNvPr>
          <p:cNvSpPr txBox="1"/>
          <p:nvPr/>
        </p:nvSpPr>
        <p:spPr>
          <a:xfrm>
            <a:off x="3473450" y="1203578"/>
            <a:ext cx="1714500" cy="830997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Доступ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к экспертам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материалам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DA49C2E-DDE5-A364-4128-DD82C22BFA11}"/>
              </a:ext>
            </a:extLst>
          </p:cNvPr>
          <p:cNvSpPr/>
          <p:nvPr/>
        </p:nvSpPr>
        <p:spPr>
          <a:xfrm>
            <a:off x="6223000" y="1179731"/>
            <a:ext cx="2667000" cy="94666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C1992-5511-6D2E-4832-BC9D27E34242}"/>
              </a:ext>
            </a:extLst>
          </p:cNvPr>
          <p:cNvSpPr txBox="1"/>
          <p:nvPr/>
        </p:nvSpPr>
        <p:spPr>
          <a:xfrm>
            <a:off x="6327775" y="1474520"/>
            <a:ext cx="245745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Популяризация проекта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EF8304A-C837-BCAF-FD38-28CFD9756F13}"/>
              </a:ext>
            </a:extLst>
          </p:cNvPr>
          <p:cNvSpPr/>
          <p:nvPr/>
        </p:nvSpPr>
        <p:spPr>
          <a:xfrm>
            <a:off x="9169400" y="1170464"/>
            <a:ext cx="2667000" cy="94666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EB8E0F-1507-BE00-5CA2-CB0B1826A520}"/>
              </a:ext>
            </a:extLst>
          </p:cNvPr>
          <p:cNvSpPr txBox="1"/>
          <p:nvPr/>
        </p:nvSpPr>
        <p:spPr>
          <a:xfrm>
            <a:off x="9207500" y="1449799"/>
            <a:ext cx="26670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Дополнительные ресурсы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44379-CE01-4C83-A4D7-8540E99CF3DA}"/>
              </a:ext>
            </a:extLst>
          </p:cNvPr>
          <p:cNvSpPr txBox="1"/>
          <p:nvPr/>
        </p:nvSpPr>
        <p:spPr>
          <a:xfrm>
            <a:off x="342900" y="2303304"/>
            <a:ext cx="5080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600" b="1" dirty="0">
                <a:solidFill>
                  <a:srgbClr val="5B1D57"/>
                </a:solidFill>
                <a:latin typeface="Arial" panose="020B0604020202020204" pitchFamily="34" charset="0"/>
              </a:rPr>
              <a:t>Потенциальные партнеры: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CF8E8BA-1E03-0DF6-F088-81AF179D2EA7}"/>
              </a:ext>
            </a:extLst>
          </p:cNvPr>
          <p:cNvSpPr/>
          <p:nvPr/>
        </p:nvSpPr>
        <p:spPr>
          <a:xfrm>
            <a:off x="381000" y="2921854"/>
            <a:ext cx="5334000" cy="3459462"/>
          </a:xfrm>
          <a:prstGeom prst="roundRect">
            <a:avLst>
              <a:gd name="adj" fmla="val 1500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E0F2E0"/>
              </a:gs>
            </a:gsLst>
            <a:lin ang="0" scaled="1"/>
            <a:tileRect/>
          </a:gradFill>
          <a:ln w="38100">
            <a:solidFill>
              <a:srgbClr val="5B1D57"/>
            </a:solidFill>
          </a:ln>
          <a:effectLst>
            <a:prstShdw prst="shdw6" dist="85194" dir="1593904">
              <a:srgbClr val="BBC3C7">
                <a:alpha val="40000"/>
              </a:srgbClr>
            </a:prst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77D57-6B05-CE72-D0CB-7D5CA5CF460F}"/>
              </a:ext>
            </a:extLst>
          </p:cNvPr>
          <p:cNvSpPr txBox="1"/>
          <p:nvPr/>
        </p:nvSpPr>
        <p:spPr>
          <a:xfrm>
            <a:off x="609600" y="3098409"/>
            <a:ext cx="4064000" cy="40011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Учреждения культуры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74D8E-F5DA-6A72-AFF7-FBECB74E04AC}"/>
              </a:ext>
            </a:extLst>
          </p:cNvPr>
          <p:cNvSpPr txBox="1"/>
          <p:nvPr/>
        </p:nvSpPr>
        <p:spPr>
          <a:xfrm>
            <a:off x="596900" y="3475772"/>
            <a:ext cx="482600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Театры, музеи, библиотеки, культурные центры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1F3B7FA-CF42-5AA6-770B-928EE24A106F}"/>
              </a:ext>
            </a:extLst>
          </p:cNvPr>
          <p:cNvSpPr/>
          <p:nvPr/>
        </p:nvSpPr>
        <p:spPr>
          <a:xfrm>
            <a:off x="6261100" y="2921854"/>
            <a:ext cx="5334000" cy="1472565"/>
          </a:xfrm>
          <a:prstGeom prst="roundRect">
            <a:avLst>
              <a:gd name="adj" fmla="val 1500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E0F2E0"/>
              </a:gs>
            </a:gsLst>
            <a:lin ang="0" scaled="1"/>
            <a:tileRect/>
          </a:gradFill>
          <a:ln w="38100">
            <a:solidFill>
              <a:srgbClr val="5B1D57"/>
            </a:solidFill>
          </a:ln>
          <a:effectLst>
            <a:prstShdw prst="shdw6" dist="85194" dir="1593904">
              <a:srgbClr val="BBC3C7">
                <a:alpha val="40000"/>
              </a:srgbClr>
            </a:prst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42FC6-3E25-252D-CA4C-0C55051907B3}"/>
              </a:ext>
            </a:extLst>
          </p:cNvPr>
          <p:cNvSpPr txBox="1"/>
          <p:nvPr/>
        </p:nvSpPr>
        <p:spPr>
          <a:xfrm>
            <a:off x="609600" y="4594394"/>
            <a:ext cx="4318000" cy="707886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Другие образовательные организации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2DA7F3-1CD8-2604-4D42-FFDFF5B33463}"/>
              </a:ext>
            </a:extLst>
          </p:cNvPr>
          <p:cNvSpPr txBox="1"/>
          <p:nvPr/>
        </p:nvSpPr>
        <p:spPr>
          <a:xfrm>
            <a:off x="609600" y="5368091"/>
            <a:ext cx="4826000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Школы, детские школы искусств, высшие учебные заведения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B933A-E44D-CA9E-0B31-24B2920040AC}"/>
              </a:ext>
            </a:extLst>
          </p:cNvPr>
          <p:cNvSpPr txBox="1"/>
          <p:nvPr/>
        </p:nvSpPr>
        <p:spPr>
          <a:xfrm>
            <a:off x="635000" y="3841522"/>
            <a:ext cx="4064000" cy="40011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Бизнес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358A63-1621-D742-5086-3AB2D4BD3B9B}"/>
              </a:ext>
            </a:extLst>
          </p:cNvPr>
          <p:cNvSpPr txBox="1"/>
          <p:nvPr/>
        </p:nvSpPr>
        <p:spPr>
          <a:xfrm>
            <a:off x="633523" y="4271229"/>
            <a:ext cx="482600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Спонсорская поддержка (материалы, печать)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CA7DA7-0857-90F1-9991-FB069CDF5AA7}"/>
              </a:ext>
            </a:extLst>
          </p:cNvPr>
          <p:cNvSpPr txBox="1"/>
          <p:nvPr/>
        </p:nvSpPr>
        <p:spPr>
          <a:xfrm>
            <a:off x="6477000" y="3098409"/>
            <a:ext cx="4064000" cy="40011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СМИ и блогеры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17401B-A086-196B-0B70-27F7112A9F75}"/>
              </a:ext>
            </a:extLst>
          </p:cNvPr>
          <p:cNvSpPr txBox="1"/>
          <p:nvPr/>
        </p:nvSpPr>
        <p:spPr>
          <a:xfrm>
            <a:off x="6515100" y="3605284"/>
            <a:ext cx="482600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Информационная поддержка проекта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51A5D3C-79BA-3D9D-4224-CED772DDB4BB}"/>
              </a:ext>
            </a:extLst>
          </p:cNvPr>
          <p:cNvSpPr/>
          <p:nvPr/>
        </p:nvSpPr>
        <p:spPr>
          <a:xfrm>
            <a:off x="6273800" y="4958834"/>
            <a:ext cx="5334000" cy="845066"/>
          </a:xfrm>
          <a:prstGeom prst="roundRect">
            <a:avLst>
              <a:gd name="adj" fmla="val 15000"/>
            </a:avLst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97BED8-9204-FD04-E281-A2E1DE6C4766}"/>
              </a:ext>
            </a:extLst>
          </p:cNvPr>
          <p:cNvSpPr txBox="1"/>
          <p:nvPr/>
        </p:nvSpPr>
        <p:spPr>
          <a:xfrm>
            <a:off x="6477000" y="5075704"/>
            <a:ext cx="486410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Как привлечь: </a:t>
            </a:r>
            <a:b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Письмо-предложение + презентация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4106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14432-CF36-8347-545E-35C56A30494F}"/>
              </a:ext>
            </a:extLst>
          </p:cNvPr>
          <p:cNvSpPr txBox="1"/>
          <p:nvPr/>
        </p:nvSpPr>
        <p:spPr>
          <a:xfrm>
            <a:off x="381000" y="435029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Чек-лист: Подготовительный этап завершен?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19EC6-BE9C-74DA-0646-A32B00830478}"/>
              </a:ext>
            </a:extLst>
          </p:cNvPr>
          <p:cNvSpPr txBox="1"/>
          <p:nvPr/>
        </p:nvSpPr>
        <p:spPr>
          <a:xfrm>
            <a:off x="381000" y="1031472"/>
            <a:ext cx="889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444250"/>
                </a:solidFill>
                <a:latin typeface="Arial" panose="020B0604020202020204" pitchFamily="34" charset="0"/>
              </a:rPr>
              <a:t>Проверьте перед переходом к основному этапу: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97C582-8F97-C919-69E9-312036FDF263}"/>
              </a:ext>
            </a:extLst>
          </p:cNvPr>
          <p:cNvSpPr/>
          <p:nvPr/>
        </p:nvSpPr>
        <p:spPr>
          <a:xfrm>
            <a:off x="508000" y="1651000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57DBA-EFC8-0F36-1366-D581676F5508}"/>
              </a:ext>
            </a:extLst>
          </p:cNvPr>
          <p:cNvSpPr txBox="1"/>
          <p:nvPr/>
        </p:nvSpPr>
        <p:spPr>
          <a:xfrm>
            <a:off x="1016000" y="1625084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Создана дорожная карта проекта с конкретными датами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CFFF10-740B-88E6-205E-B3E372790263}"/>
              </a:ext>
            </a:extLst>
          </p:cNvPr>
          <p:cNvSpPr/>
          <p:nvPr/>
        </p:nvSpPr>
        <p:spPr>
          <a:xfrm>
            <a:off x="508000" y="2184027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A1A2B-2FA7-91BD-4232-B079A34EC2A5}"/>
              </a:ext>
            </a:extLst>
          </p:cNvPr>
          <p:cNvSpPr txBox="1"/>
          <p:nvPr/>
        </p:nvSpPr>
        <p:spPr>
          <a:xfrm>
            <a:off x="1016000" y="2158111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Сформированы рабочие группы (4-6 групп по 3-8 человек)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B1080-CF5C-D1A7-507D-3CAA04D0F475}"/>
              </a:ext>
            </a:extLst>
          </p:cNvPr>
          <p:cNvSpPr/>
          <p:nvPr/>
        </p:nvSpPr>
        <p:spPr>
          <a:xfrm>
            <a:off x="508000" y="2680445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7BD01-70B7-3AB4-9B96-E9A63FA19A9F}"/>
              </a:ext>
            </a:extLst>
          </p:cNvPr>
          <p:cNvSpPr txBox="1"/>
          <p:nvPr/>
        </p:nvSpPr>
        <p:spPr>
          <a:xfrm>
            <a:off x="1016000" y="2654529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Назначены кураторы для каждой группы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C0E4C2-F88E-3E80-0F6F-1BDB33435CBF}"/>
              </a:ext>
            </a:extLst>
          </p:cNvPr>
          <p:cNvSpPr/>
          <p:nvPr/>
        </p:nvSpPr>
        <p:spPr>
          <a:xfrm>
            <a:off x="508000" y="3188445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A5FD6-5759-3A49-A8A3-84C2021BC4DF}"/>
              </a:ext>
            </a:extLst>
          </p:cNvPr>
          <p:cNvSpPr txBox="1"/>
          <p:nvPr/>
        </p:nvSpPr>
        <p:spPr>
          <a:xfrm>
            <a:off x="1016000" y="3162529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Собраны базовые материалы о Большом театре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43C373-AC6B-41E6-A83B-8EE50A71B03C}"/>
              </a:ext>
            </a:extLst>
          </p:cNvPr>
          <p:cNvSpPr/>
          <p:nvPr/>
        </p:nvSpPr>
        <p:spPr>
          <a:xfrm>
            <a:off x="508000" y="3708027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E19CD-6C35-E78C-062F-74B28BA2138F}"/>
              </a:ext>
            </a:extLst>
          </p:cNvPr>
          <p:cNvSpPr txBox="1"/>
          <p:nvPr/>
        </p:nvSpPr>
        <p:spPr>
          <a:xfrm>
            <a:off x="1016000" y="3682111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Проведено вводное занятие для всех участников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C527CB-6521-9E7B-C2C9-186F5BBA079D}"/>
              </a:ext>
            </a:extLst>
          </p:cNvPr>
          <p:cNvSpPr/>
          <p:nvPr/>
        </p:nvSpPr>
        <p:spPr>
          <a:xfrm>
            <a:off x="508000" y="4204445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8ECFE-3E2F-31FB-FA29-2FE4816DAAC6}"/>
              </a:ext>
            </a:extLst>
          </p:cNvPr>
          <p:cNvSpPr txBox="1"/>
          <p:nvPr/>
        </p:nvSpPr>
        <p:spPr>
          <a:xfrm>
            <a:off x="1016000" y="4178529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Определены тематические блоки выставки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EFC13A-3BE4-F3BB-5FA8-02D5E7C545EB}"/>
              </a:ext>
            </a:extLst>
          </p:cNvPr>
          <p:cNvSpPr/>
          <p:nvPr/>
        </p:nvSpPr>
        <p:spPr>
          <a:xfrm>
            <a:off x="508000" y="4708555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25551-C984-68E5-9579-E6E1A7C7C9E5}"/>
              </a:ext>
            </a:extLst>
          </p:cNvPr>
          <p:cNvSpPr txBox="1"/>
          <p:nvPr/>
        </p:nvSpPr>
        <p:spPr>
          <a:xfrm>
            <a:off x="1016000" y="4682639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Установлены контакты с потенциальными партнерами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4AC3F36-1434-1011-10AD-6F4A6116E1AB}"/>
              </a:ext>
            </a:extLst>
          </p:cNvPr>
          <p:cNvSpPr/>
          <p:nvPr/>
        </p:nvSpPr>
        <p:spPr>
          <a:xfrm>
            <a:off x="508000" y="5182860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8F872-10C8-F7E3-079D-A1E776CF4B83}"/>
              </a:ext>
            </a:extLst>
          </p:cNvPr>
          <p:cNvSpPr txBox="1"/>
          <p:nvPr/>
        </p:nvSpPr>
        <p:spPr>
          <a:xfrm>
            <a:off x="1016000" y="5156944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Подготовлено помещение и материалы для работы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03CEACA-42CE-51C4-C335-3F448E8A09B7}"/>
              </a:ext>
            </a:extLst>
          </p:cNvPr>
          <p:cNvSpPr/>
          <p:nvPr/>
        </p:nvSpPr>
        <p:spPr>
          <a:xfrm>
            <a:off x="508000" y="5657165"/>
            <a:ext cx="317500" cy="317500"/>
          </a:xfrm>
          <a:prstGeom prst="rect">
            <a:avLst/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D17BA4-D92D-57FC-AAE2-6DFFE7F21A7A}"/>
              </a:ext>
            </a:extLst>
          </p:cNvPr>
          <p:cNvSpPr txBox="1"/>
          <p:nvPr/>
        </p:nvSpPr>
        <p:spPr>
          <a:xfrm>
            <a:off x="1016000" y="5631249"/>
            <a:ext cx="7620000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>
                <a:latin typeface="Arial" panose="020B0604020202020204" pitchFamily="34" charset="0"/>
              </a:rPr>
              <a:t>Создан информационный канал для коммуникации (чат, группа)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56513F0-96A4-160A-1360-08D664E01690}"/>
              </a:ext>
            </a:extLst>
          </p:cNvPr>
          <p:cNvSpPr/>
          <p:nvPr/>
        </p:nvSpPr>
        <p:spPr>
          <a:xfrm>
            <a:off x="10668000" y="0"/>
            <a:ext cx="1524000" cy="6857999"/>
          </a:xfrm>
          <a:prstGeom prst="rect">
            <a:avLst/>
          </a:prstGeom>
          <a:gradFill flip="none" rotWithShape="1">
            <a:gsLst>
              <a:gs pos="0">
                <a:srgbClr val="A01A45">
                  <a:alpha val="8000"/>
                </a:srgbClr>
              </a:gs>
              <a:gs pos="100000">
                <a:srgbClr val="5B1D57">
                  <a:lumMod val="86000"/>
                  <a:lumOff val="14000"/>
                </a:srgbClr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89BC5C-6230-FDEA-AEE7-C74D723741B1}"/>
              </a:ext>
            </a:extLst>
          </p:cNvPr>
          <p:cNvSpPr txBox="1"/>
          <p:nvPr/>
        </p:nvSpPr>
        <p:spPr>
          <a:xfrm>
            <a:off x="10795000" y="1832621"/>
            <a:ext cx="1270000" cy="230832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Прогресс</a:t>
            </a:r>
          </a:p>
          <a:p>
            <a:pPr algn="ctr"/>
            <a:endParaRPr lang="ru-RU" b="1" dirty="0">
              <a:solidFill>
                <a:srgbClr val="5B1D57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0/9</a:t>
            </a:r>
          </a:p>
          <a:p>
            <a:pPr algn="ctr"/>
            <a:endParaRPr lang="ru-RU" b="1" dirty="0">
              <a:solidFill>
                <a:srgbClr val="5B1D57"/>
              </a:solidFill>
              <a:latin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5B1D57"/>
              </a:solidFill>
              <a:latin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5B1D57"/>
              </a:solidFill>
              <a:latin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5B1D57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9</a:t>
            </a:r>
            <a:r>
              <a:rPr lang="en-US" b="1" dirty="0">
                <a:solidFill>
                  <a:srgbClr val="5B1D57"/>
                </a:solidFill>
                <a:latin typeface="Arial" panose="020B0604020202020204" pitchFamily="34" charset="0"/>
              </a:rPr>
              <a:t>/</a:t>
            </a:r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9903B84C-6567-104A-E2C7-CD79750EF906}"/>
              </a:ext>
            </a:extLst>
          </p:cNvPr>
          <p:cNvSpPr/>
          <p:nvPr/>
        </p:nvSpPr>
        <p:spPr>
          <a:xfrm rot="5400000">
            <a:off x="11125200" y="3067512"/>
            <a:ext cx="609600" cy="400050"/>
          </a:xfrm>
          <a:prstGeom prst="chevron">
            <a:avLst/>
          </a:prstGeom>
          <a:solidFill>
            <a:srgbClr val="550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97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F376CA-187F-8AB8-CD29-C77A7799E4D7}"/>
              </a:ext>
            </a:extLst>
          </p:cNvPr>
          <p:cNvSpPr txBox="1"/>
          <p:nvPr/>
        </p:nvSpPr>
        <p:spPr>
          <a:xfrm>
            <a:off x="2120900" y="713512"/>
            <a:ext cx="8382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Этап 2. Основной:</a:t>
            </a:r>
          </a:p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Знакомство с темой (2-3 недели)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E00D6-2873-D625-54A8-C216DF2CD8D3}"/>
              </a:ext>
            </a:extLst>
          </p:cNvPr>
          <p:cNvSpPr txBox="1"/>
          <p:nvPr/>
        </p:nvSpPr>
        <p:spPr>
          <a:xfrm>
            <a:off x="469900" y="2232457"/>
            <a:ext cx="508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5B1D57"/>
                </a:solidFill>
                <a:latin typeface="Arial" panose="020B0604020202020204" pitchFamily="34" charset="0"/>
              </a:rPr>
              <a:t>Как организовать изучение: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A548C-5B78-9372-4E74-0EC9456AC1A9}"/>
              </a:ext>
            </a:extLst>
          </p:cNvPr>
          <p:cNvSpPr txBox="1"/>
          <p:nvPr/>
        </p:nvSpPr>
        <p:spPr>
          <a:xfrm>
            <a:off x="469900" y="2742828"/>
            <a:ext cx="508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1. Разбиваем тему на подтемы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A9E11-2B17-29AB-260C-89BB91A6E146}"/>
              </a:ext>
            </a:extLst>
          </p:cNvPr>
          <p:cNvSpPr txBox="1"/>
          <p:nvPr/>
        </p:nvSpPr>
        <p:spPr>
          <a:xfrm>
            <a:off x="723900" y="3110840"/>
            <a:ext cx="4229100" cy="13572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Пример для темы «Знаменитые балеты»: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Сюжет и персонажи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Сценография и костюмы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Музыка и хореография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Влияние на культуру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3D926-064F-2E2A-5B51-B710369BE2C3}"/>
              </a:ext>
            </a:extLst>
          </p:cNvPr>
          <p:cNvSpPr txBox="1"/>
          <p:nvPr/>
        </p:nvSpPr>
        <p:spPr>
          <a:xfrm>
            <a:off x="469900" y="4591395"/>
            <a:ext cx="508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2. Организуем целевые занятия: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43886-D18D-1505-1911-CA3024CE0D17}"/>
              </a:ext>
            </a:extLst>
          </p:cNvPr>
          <p:cNvSpPr txBox="1"/>
          <p:nvPr/>
        </p:nvSpPr>
        <p:spPr>
          <a:xfrm>
            <a:off x="723900" y="5067271"/>
            <a:ext cx="5435600" cy="13572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Презентации с анализом деталей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Просмотр фрагментов спектаклей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Встречи с экспертами (онлайн/офлайн)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Работа с первоисточниками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Исследовательские задания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E41D6-46CD-4CF6-730F-A5F264821144}"/>
              </a:ext>
            </a:extLst>
          </p:cNvPr>
          <p:cNvSpPr txBox="1"/>
          <p:nvPr/>
        </p:nvSpPr>
        <p:spPr>
          <a:xfrm>
            <a:off x="6159500" y="2741508"/>
            <a:ext cx="508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3. Форматы деятельности: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65819-F6D0-6AB5-059E-6F52352CB2AE}"/>
              </a:ext>
            </a:extLst>
          </p:cNvPr>
          <p:cNvSpPr txBox="1"/>
          <p:nvPr/>
        </p:nvSpPr>
        <p:spPr>
          <a:xfrm>
            <a:off x="6343650" y="3125701"/>
            <a:ext cx="4711700" cy="11008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Мини-лекции с визуализацией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Дискуссии и «мозговые штурмы»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Виртуальные экскурсии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Творческие эксперименты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E58D43-C4AC-EC6C-A975-543AAF440059}"/>
              </a:ext>
            </a:extLst>
          </p:cNvPr>
          <p:cNvSpPr/>
          <p:nvPr/>
        </p:nvSpPr>
        <p:spPr>
          <a:xfrm>
            <a:off x="7251700" y="5935198"/>
            <a:ext cx="4572000" cy="381000"/>
          </a:xfrm>
          <a:prstGeom prst="rect">
            <a:avLst/>
          </a:prstGeom>
          <a:solidFill>
            <a:srgbClr val="BBC3C7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C562DB-E733-5F19-C6DF-53FCF4BEE71D}"/>
              </a:ext>
            </a:extLst>
          </p:cNvPr>
          <p:cNvSpPr/>
          <p:nvPr/>
        </p:nvSpPr>
        <p:spPr>
          <a:xfrm>
            <a:off x="7251700" y="5935198"/>
            <a:ext cx="2286000" cy="381000"/>
          </a:xfrm>
          <a:prstGeom prst="rect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BAA01-44CA-58CE-1CDE-F1BEF615FCD6}"/>
              </a:ext>
            </a:extLst>
          </p:cNvPr>
          <p:cNvSpPr txBox="1"/>
          <p:nvPr/>
        </p:nvSpPr>
        <p:spPr>
          <a:xfrm>
            <a:off x="7785100" y="5935198"/>
            <a:ext cx="34544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Этап 2 из 4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A85A21F-5FD4-9990-D9D8-68284B229E5F}"/>
              </a:ext>
            </a:extLst>
          </p:cNvPr>
          <p:cNvSpPr/>
          <p:nvPr/>
        </p:nvSpPr>
        <p:spPr>
          <a:xfrm>
            <a:off x="469900" y="590402"/>
            <a:ext cx="1397000" cy="1323439"/>
          </a:xfrm>
          <a:prstGeom prst="ellipse">
            <a:avLst/>
          </a:prstGeom>
          <a:solidFill>
            <a:srgbClr val="5B1D57"/>
          </a:solidFill>
          <a:ln w="635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DCA53-C37F-B2D7-B6A8-993A63792CD6}"/>
              </a:ext>
            </a:extLst>
          </p:cNvPr>
          <p:cNvSpPr txBox="1"/>
          <p:nvPr/>
        </p:nvSpPr>
        <p:spPr>
          <a:xfrm>
            <a:off x="215900" y="571243"/>
            <a:ext cx="1905000" cy="1323439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D4AF37"/>
                </a:solidFill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27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5EC1F1-BF3E-49E3-3025-38EE549309A0}"/>
              </a:ext>
            </a:extLst>
          </p:cNvPr>
          <p:cNvSpPr txBox="1"/>
          <p:nvPr/>
        </p:nvSpPr>
        <p:spPr>
          <a:xfrm>
            <a:off x="2120900" y="714773"/>
            <a:ext cx="8382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Этап 2. Основной:</a:t>
            </a:r>
          </a:p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Творческая работа (4-5 недель)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72105-7CF1-7369-AF07-5E4C2983B0EF}"/>
              </a:ext>
            </a:extLst>
          </p:cNvPr>
          <p:cNvSpPr txBox="1"/>
          <p:nvPr/>
        </p:nvSpPr>
        <p:spPr>
          <a:xfrm>
            <a:off x="381000" y="2235498"/>
            <a:ext cx="635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5B1D57"/>
                </a:solidFill>
                <a:latin typeface="Arial" panose="020B0604020202020204" pitchFamily="34" charset="0"/>
              </a:rPr>
              <a:t>Организация творческого процесса: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E1579-D82A-BE78-BCAC-5ECCA510B631}"/>
              </a:ext>
            </a:extLst>
          </p:cNvPr>
          <p:cNvSpPr txBox="1"/>
          <p:nvPr/>
        </p:nvSpPr>
        <p:spPr>
          <a:xfrm>
            <a:off x="381000" y="2809081"/>
            <a:ext cx="5080000" cy="381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444250"/>
                </a:solidFill>
                <a:latin typeface="Arial" panose="020B0604020202020204" pitchFamily="34" charset="0"/>
              </a:rPr>
              <a:t>По рабочим группам: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EED99-2322-0881-1BC4-A2FCEA70DE08}"/>
              </a:ext>
            </a:extLst>
          </p:cNvPr>
          <p:cNvSpPr txBox="1"/>
          <p:nvPr/>
        </p:nvSpPr>
        <p:spPr>
          <a:xfrm>
            <a:off x="381000" y="3225772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«Художники» — иллюстрации к спектаклям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197AB-4D38-B871-ED0C-2C678D507C33}"/>
              </a:ext>
            </a:extLst>
          </p:cNvPr>
          <p:cNvSpPr txBox="1"/>
          <p:nvPr/>
        </p:nvSpPr>
        <p:spPr>
          <a:xfrm>
            <a:off x="381000" y="3618598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«Макетчики» — объемные модели сцен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0FE30-05E5-5EEF-3EAD-ADE3908CFD57}"/>
              </a:ext>
            </a:extLst>
          </p:cNvPr>
          <p:cNvSpPr txBox="1"/>
          <p:nvPr/>
        </p:nvSpPr>
        <p:spPr>
          <a:xfrm>
            <a:off x="381000" y="3976202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«Дизайнеры» — цифровые афиши и анимации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86BEE-BF25-8684-D448-C6AEF37AC963}"/>
              </a:ext>
            </a:extLst>
          </p:cNvPr>
          <p:cNvSpPr txBox="1"/>
          <p:nvPr/>
        </p:nvSpPr>
        <p:spPr>
          <a:xfrm>
            <a:off x="381000" y="4351537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«Экскурсоводы» — тексты для экскурсий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6E125-1B0A-6D83-9466-2E14AEEC5891}"/>
              </a:ext>
            </a:extLst>
          </p:cNvPr>
          <p:cNvSpPr txBox="1"/>
          <p:nvPr/>
        </p:nvSpPr>
        <p:spPr>
          <a:xfrm>
            <a:off x="6311900" y="2805770"/>
            <a:ext cx="5080000" cy="381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444250"/>
                </a:solidFill>
                <a:latin typeface="Arial" panose="020B0604020202020204" pitchFamily="34" charset="0"/>
              </a:rPr>
              <a:t>Алгоритм работы группы: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0513C8-A103-346F-E8F7-9469797FB28C}"/>
              </a:ext>
            </a:extLst>
          </p:cNvPr>
          <p:cNvSpPr txBox="1"/>
          <p:nvPr/>
        </p:nvSpPr>
        <p:spPr>
          <a:xfrm>
            <a:off x="6851650" y="3320391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Выбор конкретной темы/спектакля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62785-3B9D-C1FE-8A1E-41D963D433D1}"/>
              </a:ext>
            </a:extLst>
          </p:cNvPr>
          <p:cNvSpPr txBox="1"/>
          <p:nvPr/>
        </p:nvSpPr>
        <p:spPr>
          <a:xfrm>
            <a:off x="6851650" y="3724815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Определение стиля и техники исполнения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DC562-C24F-5FFC-5177-587767328049}"/>
              </a:ext>
            </a:extLst>
          </p:cNvPr>
          <p:cNvSpPr txBox="1"/>
          <p:nvPr/>
        </p:nvSpPr>
        <p:spPr>
          <a:xfrm>
            <a:off x="6851650" y="4182260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Разработка эскизов/чертежей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9A5506-A13F-B884-31D8-B0A30EBA6D1B}"/>
              </a:ext>
            </a:extLst>
          </p:cNvPr>
          <p:cNvSpPr txBox="1"/>
          <p:nvPr/>
        </p:nvSpPr>
        <p:spPr>
          <a:xfrm>
            <a:off x="6851650" y="4605734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Создание работы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D0C424-4AA4-2D6B-98C0-52D7CE361DF4}"/>
              </a:ext>
            </a:extLst>
          </p:cNvPr>
          <p:cNvSpPr txBox="1"/>
          <p:nvPr/>
        </p:nvSpPr>
        <p:spPr>
          <a:xfrm>
            <a:off x="6851650" y="5030254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Промежуточные «смотры» для коррекции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A695DFF-BFEB-3989-FC67-E2EFB1177B2D}"/>
              </a:ext>
            </a:extLst>
          </p:cNvPr>
          <p:cNvGrpSpPr/>
          <p:nvPr/>
        </p:nvGrpSpPr>
        <p:grpSpPr>
          <a:xfrm>
            <a:off x="6381750" y="3315746"/>
            <a:ext cx="317500" cy="2497119"/>
            <a:chOff x="6381750" y="3315746"/>
            <a:chExt cx="317500" cy="2497119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31571A5A-F792-AC9B-8B37-548C9130093C}"/>
                </a:ext>
              </a:extLst>
            </p:cNvPr>
            <p:cNvGrpSpPr/>
            <p:nvPr/>
          </p:nvGrpSpPr>
          <p:grpSpPr>
            <a:xfrm>
              <a:off x="6381750" y="3315746"/>
              <a:ext cx="317500" cy="2222500"/>
              <a:chOff x="6477000" y="3746500"/>
              <a:chExt cx="317500" cy="2222500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F7601B46-EDB9-EB0D-2838-D74FD1B6814B}"/>
                  </a:ext>
                </a:extLst>
              </p:cNvPr>
              <p:cNvSpPr/>
              <p:nvPr/>
            </p:nvSpPr>
            <p:spPr>
              <a:xfrm>
                <a:off x="6477000" y="3746500"/>
                <a:ext cx="317500" cy="317500"/>
              </a:xfrm>
              <a:prstGeom prst="ellipse">
                <a:avLst/>
              </a:prstGeom>
              <a:solidFill>
                <a:srgbClr val="D4AF37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15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597D576A-66B2-EC3E-F4A6-DD17A77CE20D}"/>
                  </a:ext>
                </a:extLst>
              </p:cNvPr>
              <p:cNvCxnSpPr/>
              <p:nvPr/>
            </p:nvCxnSpPr>
            <p:spPr>
              <a:xfrm>
                <a:off x="6629400" y="4064000"/>
                <a:ext cx="0" cy="127000"/>
              </a:xfrm>
              <a:prstGeom prst="line">
                <a:avLst/>
              </a:prstGeom>
              <a:ln w="25400">
                <a:solidFill>
                  <a:srgbClr val="D4A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F22624E7-D555-5587-0710-41359D9746FC}"/>
                  </a:ext>
                </a:extLst>
              </p:cNvPr>
              <p:cNvSpPr/>
              <p:nvPr/>
            </p:nvSpPr>
            <p:spPr>
              <a:xfrm>
                <a:off x="6477000" y="4191000"/>
                <a:ext cx="317500" cy="317500"/>
              </a:xfrm>
              <a:prstGeom prst="ellipse">
                <a:avLst/>
              </a:prstGeom>
              <a:solidFill>
                <a:srgbClr val="D4AF37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15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F4D37A46-6AE0-874E-6319-820BD0D59570}"/>
                  </a:ext>
                </a:extLst>
              </p:cNvPr>
              <p:cNvCxnSpPr/>
              <p:nvPr/>
            </p:nvCxnSpPr>
            <p:spPr>
              <a:xfrm>
                <a:off x="6629400" y="4508500"/>
                <a:ext cx="0" cy="127000"/>
              </a:xfrm>
              <a:prstGeom prst="line">
                <a:avLst/>
              </a:prstGeom>
              <a:ln w="25400">
                <a:solidFill>
                  <a:srgbClr val="D4A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0B3DB249-FBD9-6276-57C9-F4DC95A3C89E}"/>
                  </a:ext>
                </a:extLst>
              </p:cNvPr>
              <p:cNvSpPr/>
              <p:nvPr/>
            </p:nvSpPr>
            <p:spPr>
              <a:xfrm>
                <a:off x="6477000" y="4635500"/>
                <a:ext cx="317500" cy="317500"/>
              </a:xfrm>
              <a:prstGeom prst="ellipse">
                <a:avLst/>
              </a:prstGeom>
              <a:solidFill>
                <a:srgbClr val="D4AF37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15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AA8C3095-6A53-224B-ABD4-23B1FD9C6827}"/>
                  </a:ext>
                </a:extLst>
              </p:cNvPr>
              <p:cNvCxnSpPr/>
              <p:nvPr/>
            </p:nvCxnSpPr>
            <p:spPr>
              <a:xfrm>
                <a:off x="6629400" y="4953000"/>
                <a:ext cx="0" cy="127000"/>
              </a:xfrm>
              <a:prstGeom prst="line">
                <a:avLst/>
              </a:prstGeom>
              <a:ln w="25400">
                <a:solidFill>
                  <a:srgbClr val="D4A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55214200-D8E6-8E10-853E-D7ADF7884621}"/>
                  </a:ext>
                </a:extLst>
              </p:cNvPr>
              <p:cNvSpPr/>
              <p:nvPr/>
            </p:nvSpPr>
            <p:spPr>
              <a:xfrm>
                <a:off x="6477000" y="5080000"/>
                <a:ext cx="317500" cy="317500"/>
              </a:xfrm>
              <a:prstGeom prst="ellipse">
                <a:avLst/>
              </a:prstGeom>
              <a:solidFill>
                <a:srgbClr val="D4AF37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15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A297F057-C2B4-CA8E-8BD1-264C554CD85C}"/>
                  </a:ext>
                </a:extLst>
              </p:cNvPr>
              <p:cNvCxnSpPr/>
              <p:nvPr/>
            </p:nvCxnSpPr>
            <p:spPr>
              <a:xfrm>
                <a:off x="6629400" y="5397500"/>
                <a:ext cx="0" cy="127000"/>
              </a:xfrm>
              <a:prstGeom prst="line">
                <a:avLst/>
              </a:prstGeom>
              <a:ln w="25400">
                <a:solidFill>
                  <a:srgbClr val="D4A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D1E0A843-E0F5-B7B3-9EA3-5524366ED762}"/>
                  </a:ext>
                </a:extLst>
              </p:cNvPr>
              <p:cNvSpPr/>
              <p:nvPr/>
            </p:nvSpPr>
            <p:spPr>
              <a:xfrm>
                <a:off x="6477000" y="5524500"/>
                <a:ext cx="317500" cy="317500"/>
              </a:xfrm>
              <a:prstGeom prst="ellipse">
                <a:avLst/>
              </a:prstGeom>
              <a:solidFill>
                <a:srgbClr val="D4AF37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15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836F1039-DC24-A5BE-3D9A-4B7D7584F7B9}"/>
                  </a:ext>
                </a:extLst>
              </p:cNvPr>
              <p:cNvCxnSpPr/>
              <p:nvPr/>
            </p:nvCxnSpPr>
            <p:spPr>
              <a:xfrm>
                <a:off x="6629400" y="5842000"/>
                <a:ext cx="0" cy="127000"/>
              </a:xfrm>
              <a:prstGeom prst="line">
                <a:avLst/>
              </a:prstGeom>
              <a:ln w="25400">
                <a:solidFill>
                  <a:srgbClr val="D4A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487D1B0F-9627-A43F-3A0F-685AFC163E16}"/>
                </a:ext>
              </a:extLst>
            </p:cNvPr>
            <p:cNvSpPr/>
            <p:nvPr/>
          </p:nvSpPr>
          <p:spPr>
            <a:xfrm>
              <a:off x="6381750" y="5495365"/>
              <a:ext cx="317500" cy="317500"/>
            </a:xfrm>
            <a:prstGeom prst="ellipse">
              <a:avLst/>
            </a:prstGeom>
            <a:solidFill>
              <a:srgbClr val="D4AF3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182EFC-8015-62D7-522F-848E1C5AC4BF}"/>
              </a:ext>
            </a:extLst>
          </p:cNvPr>
          <p:cNvSpPr txBox="1"/>
          <p:nvPr/>
        </p:nvSpPr>
        <p:spPr>
          <a:xfrm>
            <a:off x="6851650" y="5474520"/>
            <a:ext cx="4445000" cy="338554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Финализация работы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B660C03-BA3B-3D46-F19D-DFBD6FEB510B}"/>
              </a:ext>
            </a:extLst>
          </p:cNvPr>
          <p:cNvSpPr/>
          <p:nvPr/>
        </p:nvSpPr>
        <p:spPr>
          <a:xfrm>
            <a:off x="381001" y="4936592"/>
            <a:ext cx="4330698" cy="1591207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3C27BD-B1E8-6379-46EC-91F27C341E1C}"/>
              </a:ext>
            </a:extLst>
          </p:cNvPr>
          <p:cNvSpPr txBox="1"/>
          <p:nvPr/>
        </p:nvSpPr>
        <p:spPr>
          <a:xfrm>
            <a:off x="469900" y="5027217"/>
            <a:ext cx="30861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Сопровождение: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E15014-8C1E-5513-D994-E049C089A721}"/>
              </a:ext>
            </a:extLst>
          </p:cNvPr>
          <p:cNvSpPr txBox="1"/>
          <p:nvPr/>
        </p:nvSpPr>
        <p:spPr>
          <a:xfrm>
            <a:off x="469900" y="5455760"/>
            <a:ext cx="4330699" cy="8443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Куратор для каждой группы  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• Доступ к материалам и инструментам 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• Регулярная обратная связь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BAB557A-BA3F-D0A0-D0CE-44C54F371687}"/>
              </a:ext>
            </a:extLst>
          </p:cNvPr>
          <p:cNvSpPr/>
          <p:nvPr/>
        </p:nvSpPr>
        <p:spPr>
          <a:xfrm>
            <a:off x="469900" y="590402"/>
            <a:ext cx="1397000" cy="1323439"/>
          </a:xfrm>
          <a:prstGeom prst="ellipse">
            <a:avLst/>
          </a:prstGeom>
          <a:solidFill>
            <a:srgbClr val="5B1D57"/>
          </a:solidFill>
          <a:ln w="635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2E28A5-6BCF-AC91-2F1F-AA1628E705A1}"/>
              </a:ext>
            </a:extLst>
          </p:cNvPr>
          <p:cNvSpPr txBox="1"/>
          <p:nvPr/>
        </p:nvSpPr>
        <p:spPr>
          <a:xfrm>
            <a:off x="215900" y="571243"/>
            <a:ext cx="1905000" cy="1323439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D4AF37"/>
                </a:solidFill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466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4C258-A307-5269-E0FA-926FFE4F3461}"/>
              </a:ext>
            </a:extLst>
          </p:cNvPr>
          <p:cNvSpPr txBox="1"/>
          <p:nvPr/>
        </p:nvSpPr>
        <p:spPr>
          <a:xfrm>
            <a:off x="355600" y="438835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Банк идей: Творческие задания по группам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FA9C61-061E-0D75-8FD9-AA38EEEA0559}"/>
              </a:ext>
            </a:extLst>
          </p:cNvPr>
          <p:cNvSpPr/>
          <p:nvPr/>
        </p:nvSpPr>
        <p:spPr>
          <a:xfrm>
            <a:off x="381001" y="1181388"/>
            <a:ext cx="5334000" cy="508000"/>
          </a:xfrm>
          <a:prstGeom prst="rect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AE075-517B-0F30-3B25-23AE167FD45D}"/>
              </a:ext>
            </a:extLst>
          </p:cNvPr>
          <p:cNvSpPr txBox="1"/>
          <p:nvPr/>
        </p:nvSpPr>
        <p:spPr>
          <a:xfrm>
            <a:off x="508000" y="1257444"/>
            <a:ext cx="42545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b="1">
                <a:solidFill>
                  <a:srgbClr val="D4AF37"/>
                </a:solidFill>
                <a:latin typeface="Arial" panose="020B0604020202020204" pitchFamily="34" charset="0"/>
              </a:rPr>
              <a:t>ДЛЯ ХУДОЖНИКОВ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DC5CD-B6C5-27C8-9973-026B964AB669}"/>
              </a:ext>
            </a:extLst>
          </p:cNvPr>
          <p:cNvSpPr txBox="1"/>
          <p:nvPr/>
        </p:nvSpPr>
        <p:spPr>
          <a:xfrm>
            <a:off x="355600" y="1841500"/>
            <a:ext cx="57404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Иллюстрация любимой сцены из балета «Щелкунчик»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5C78F-75CF-9C7E-7BE0-00AB2770F7F8}"/>
              </a:ext>
            </a:extLst>
          </p:cNvPr>
          <p:cNvSpPr txBox="1"/>
          <p:nvPr/>
        </p:nvSpPr>
        <p:spPr>
          <a:xfrm>
            <a:off x="355600" y="2286000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Портрет великого артиста Большого театра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F66A-14F2-75AD-B95C-96A672F2BD62}"/>
              </a:ext>
            </a:extLst>
          </p:cNvPr>
          <p:cNvSpPr txBox="1"/>
          <p:nvPr/>
        </p:nvSpPr>
        <p:spPr>
          <a:xfrm>
            <a:off x="355600" y="2730500"/>
            <a:ext cx="56261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Афиша несуществующего спектакля в стиле XIX века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044AE-7559-1DB2-9C23-EDC1CC8ECAF9}"/>
              </a:ext>
            </a:extLst>
          </p:cNvPr>
          <p:cNvSpPr txBox="1"/>
          <p:nvPr/>
        </p:nvSpPr>
        <p:spPr>
          <a:xfrm>
            <a:off x="355600" y="3175000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Серия открыток «Архитектурные детали театра»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7C62B-1CA7-F36B-3E53-6514CC54EFBF}"/>
              </a:ext>
            </a:extLst>
          </p:cNvPr>
          <p:cNvSpPr/>
          <p:nvPr/>
        </p:nvSpPr>
        <p:spPr>
          <a:xfrm>
            <a:off x="6476999" y="1181388"/>
            <a:ext cx="5334000" cy="508000"/>
          </a:xfrm>
          <a:prstGeom prst="rect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71087-EE9F-A668-73EF-C89BD8F2AE3F}"/>
              </a:ext>
            </a:extLst>
          </p:cNvPr>
          <p:cNvSpPr txBox="1"/>
          <p:nvPr/>
        </p:nvSpPr>
        <p:spPr>
          <a:xfrm>
            <a:off x="6604000" y="1257444"/>
            <a:ext cx="42545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b="1" dirty="0">
                <a:solidFill>
                  <a:srgbClr val="D4AF37"/>
                </a:solidFill>
                <a:latin typeface="Arial" panose="020B0604020202020204" pitchFamily="34" charset="0"/>
              </a:rPr>
              <a:t>ДЛЯ МАКЕТЧИКОВ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C3D87-4834-E16D-3CC1-8B8AF8DEE64C}"/>
              </a:ext>
            </a:extLst>
          </p:cNvPr>
          <p:cNvSpPr txBox="1"/>
          <p:nvPr/>
        </p:nvSpPr>
        <p:spPr>
          <a:xfrm>
            <a:off x="6476999" y="1881473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Макет сцены из балета «Лебединое озеро»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4AD9D1-44C8-37C3-02F6-A799DD46F3DE}"/>
              </a:ext>
            </a:extLst>
          </p:cNvPr>
          <p:cNvSpPr txBox="1"/>
          <p:nvPr/>
        </p:nvSpPr>
        <p:spPr>
          <a:xfrm>
            <a:off x="6476999" y="2325973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>
                <a:latin typeface="Arial" panose="020B0604020202020204" pitchFamily="34" charset="0"/>
              </a:rPr>
              <a:t>• Модель исторического здания Большого театра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5D1C2-9A68-58D5-746A-A76782213BAA}"/>
              </a:ext>
            </a:extLst>
          </p:cNvPr>
          <p:cNvSpPr txBox="1"/>
          <p:nvPr/>
        </p:nvSpPr>
        <p:spPr>
          <a:xfrm>
            <a:off x="6476999" y="2770473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Диорама «Закулисье: гримерная артиста»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AEB5C-2D45-8A2C-F29B-7E9ADA9AECA6}"/>
              </a:ext>
            </a:extLst>
          </p:cNvPr>
          <p:cNvSpPr txBox="1"/>
          <p:nvPr/>
        </p:nvSpPr>
        <p:spPr>
          <a:xfrm>
            <a:off x="6476999" y="3214973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Объемная декорация к опере «Евгений Онегин»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35401AB-22C8-023F-D0BB-431C6F8AF06E}"/>
              </a:ext>
            </a:extLst>
          </p:cNvPr>
          <p:cNvSpPr/>
          <p:nvPr/>
        </p:nvSpPr>
        <p:spPr>
          <a:xfrm>
            <a:off x="381001" y="3670444"/>
            <a:ext cx="5334000" cy="508000"/>
          </a:xfrm>
          <a:prstGeom prst="rect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4DF638-41C4-28D6-ADA3-EE219A1730DA}"/>
              </a:ext>
            </a:extLst>
          </p:cNvPr>
          <p:cNvSpPr txBox="1"/>
          <p:nvPr/>
        </p:nvSpPr>
        <p:spPr>
          <a:xfrm>
            <a:off x="539750" y="3733944"/>
            <a:ext cx="42545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b="1" dirty="0">
                <a:solidFill>
                  <a:srgbClr val="D4AF37"/>
                </a:solidFill>
                <a:latin typeface="Arial" panose="020B0604020202020204" pitchFamily="34" charset="0"/>
              </a:rPr>
              <a:t>ДЛЯ ДИЗАЙНЕРОВ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F5ED5-57FB-E566-D955-6974AC764AA2}"/>
              </a:ext>
            </a:extLst>
          </p:cNvPr>
          <p:cNvSpPr txBox="1"/>
          <p:nvPr/>
        </p:nvSpPr>
        <p:spPr>
          <a:xfrm>
            <a:off x="381000" y="4418712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Анимированная афиша юбилейного концерта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B6B5C3-DBCD-FA9A-9B6E-E69664C26A77}"/>
              </a:ext>
            </a:extLst>
          </p:cNvPr>
          <p:cNvSpPr txBox="1"/>
          <p:nvPr/>
        </p:nvSpPr>
        <p:spPr>
          <a:xfrm>
            <a:off x="381000" y="4828232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Интерактивная карта «История Большого театра»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81233-F2BE-42A0-2907-A04402E7D1E7}"/>
              </a:ext>
            </a:extLst>
          </p:cNvPr>
          <p:cNvSpPr txBox="1"/>
          <p:nvPr/>
        </p:nvSpPr>
        <p:spPr>
          <a:xfrm>
            <a:off x="381000" y="5272732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Дизайн программки спектакля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C8D88E-BBB1-2861-5A46-491D357B735B}"/>
              </a:ext>
            </a:extLst>
          </p:cNvPr>
          <p:cNvSpPr txBox="1"/>
          <p:nvPr/>
        </p:nvSpPr>
        <p:spPr>
          <a:xfrm>
            <a:off x="381000" y="5717232"/>
            <a:ext cx="56134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</a:t>
            </a:r>
            <a:r>
              <a:rPr lang="ru-RU" sz="1600" dirty="0" err="1">
                <a:latin typeface="Arial" panose="020B0604020202020204" pitchFamily="34" charset="0"/>
              </a:rPr>
              <a:t>Видеоколлаж</a:t>
            </a:r>
            <a:r>
              <a:rPr lang="ru-RU" sz="1600" dirty="0">
                <a:latin typeface="Arial" panose="020B0604020202020204" pitchFamily="34" charset="0"/>
              </a:rPr>
              <a:t> из фрагментов известных постановок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A0C818B-2CC6-DB50-9833-42312D66679C}"/>
              </a:ext>
            </a:extLst>
          </p:cNvPr>
          <p:cNvSpPr/>
          <p:nvPr/>
        </p:nvSpPr>
        <p:spPr>
          <a:xfrm>
            <a:off x="6476999" y="3670372"/>
            <a:ext cx="5334000" cy="508000"/>
          </a:xfrm>
          <a:prstGeom prst="rect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7C855-D5AC-7147-4A38-DC61B889EFB3}"/>
              </a:ext>
            </a:extLst>
          </p:cNvPr>
          <p:cNvSpPr txBox="1"/>
          <p:nvPr/>
        </p:nvSpPr>
        <p:spPr>
          <a:xfrm>
            <a:off x="6604000" y="3717270"/>
            <a:ext cx="42545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b="1" dirty="0">
                <a:solidFill>
                  <a:srgbClr val="D4AF37"/>
                </a:solidFill>
                <a:latin typeface="Arial" panose="020B0604020202020204" pitchFamily="34" charset="0"/>
              </a:rPr>
              <a:t>ДЛЯ ЭКСКУРСОВОДОВ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32BC03-A5FA-53F0-6C6C-3345FAEE5323}"/>
              </a:ext>
            </a:extLst>
          </p:cNvPr>
          <p:cNvSpPr txBox="1"/>
          <p:nvPr/>
        </p:nvSpPr>
        <p:spPr>
          <a:xfrm>
            <a:off x="6476998" y="4402794"/>
            <a:ext cx="5486401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Сценарий экскурсии «Один день из жизни театра»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1E52C6-9512-90D0-F234-CF11B23B686C}"/>
              </a:ext>
            </a:extLst>
          </p:cNvPr>
          <p:cNvSpPr txBox="1"/>
          <p:nvPr/>
        </p:nvSpPr>
        <p:spPr>
          <a:xfrm>
            <a:off x="6476999" y="4847294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Викторина «Знаете ли вы Большой театр?»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5F4CC6-A5F3-ABCF-7B94-CD0EB181CDED}"/>
              </a:ext>
            </a:extLst>
          </p:cNvPr>
          <p:cNvSpPr txBox="1"/>
          <p:nvPr/>
        </p:nvSpPr>
        <p:spPr>
          <a:xfrm>
            <a:off x="6476999" y="5278663"/>
            <a:ext cx="5080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Аудиогид по выставке детских работ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AA87B8-5C18-215D-A3BF-3F156C9A0C14}"/>
              </a:ext>
            </a:extLst>
          </p:cNvPr>
          <p:cNvSpPr txBox="1"/>
          <p:nvPr/>
        </p:nvSpPr>
        <p:spPr>
          <a:xfrm>
            <a:off x="888999" y="6249888"/>
            <a:ext cx="10668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Поощряйте собственные идеи учащихся!</a:t>
            </a:r>
          </a:p>
        </p:txBody>
      </p:sp>
    </p:spTree>
    <p:extLst>
      <p:ext uri="{BB962C8B-B14F-4D97-AF65-F5344CB8AC3E}">
        <p14:creationId xmlns:p14="http://schemas.microsoft.com/office/powerpoint/2010/main" val="3985780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C1DC2B-911B-584E-D027-13CAC76E2C19}"/>
              </a:ext>
            </a:extLst>
          </p:cNvPr>
          <p:cNvSpPr txBox="1"/>
          <p:nvPr/>
        </p:nvSpPr>
        <p:spPr>
          <a:xfrm>
            <a:off x="406400" y="444753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Организация пространства. Материалы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D51365A-2EB4-AF75-C1F5-C12DA84855F9}"/>
              </a:ext>
            </a:extLst>
          </p:cNvPr>
          <p:cNvSpPr/>
          <p:nvPr/>
        </p:nvSpPr>
        <p:spPr>
          <a:xfrm>
            <a:off x="406400" y="1202949"/>
            <a:ext cx="5257800" cy="2593776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FB136-D253-5E19-753E-569DF80DA95C}"/>
              </a:ext>
            </a:extLst>
          </p:cNvPr>
          <p:cNvSpPr txBox="1"/>
          <p:nvPr/>
        </p:nvSpPr>
        <p:spPr>
          <a:xfrm>
            <a:off x="660400" y="1384995"/>
            <a:ext cx="457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ПРОСТРАНСТВО: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4FA9C-8BDC-7938-36C8-9E6432EFD79C}"/>
              </a:ext>
            </a:extLst>
          </p:cNvPr>
          <p:cNvSpPr txBox="1"/>
          <p:nvPr/>
        </p:nvSpPr>
        <p:spPr>
          <a:xfrm>
            <a:off x="558800" y="1862962"/>
            <a:ext cx="5181600" cy="1613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Отдельные зоны для каждой группы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Хорошее освещение (особенно для художников)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Доступ к воде и раковине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Место для хранения незавершенных работ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Выставочная доска для промежуточных результатов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F8F16-1871-6B59-5406-F0128601932A}"/>
              </a:ext>
            </a:extLst>
          </p:cNvPr>
          <p:cNvSpPr txBox="1"/>
          <p:nvPr/>
        </p:nvSpPr>
        <p:spPr>
          <a:xfrm>
            <a:off x="6350000" y="1384995"/>
            <a:ext cx="508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МАТЕРИАЛЫ И ИНСТРУМЕНТЫ: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EEC02-935E-9D73-5188-7968B49E22E5}"/>
              </a:ext>
            </a:extLst>
          </p:cNvPr>
          <p:cNvSpPr txBox="1"/>
          <p:nvPr/>
        </p:nvSpPr>
        <p:spPr>
          <a:xfrm>
            <a:off x="6350000" y="1827888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Художники: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C94427-A611-60B0-B5E1-06B88CFA5E33}"/>
              </a:ext>
            </a:extLst>
          </p:cNvPr>
          <p:cNvSpPr txBox="1"/>
          <p:nvPr/>
        </p:nvSpPr>
        <p:spPr>
          <a:xfrm>
            <a:off x="6350000" y="2122607"/>
            <a:ext cx="52324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бумага разных форматов, краски (акварель, гуашь, акрил), кисти, карандаши, маркеры, пастель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39366-8C15-ED84-1184-521DF1036C3A}"/>
              </a:ext>
            </a:extLst>
          </p:cNvPr>
          <p:cNvSpPr txBox="1"/>
          <p:nvPr/>
        </p:nvSpPr>
        <p:spPr>
          <a:xfrm>
            <a:off x="6350000" y="2818825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Макетчики: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23E20-C38B-11D8-AFD5-DAA9C909E421}"/>
              </a:ext>
            </a:extLst>
          </p:cNvPr>
          <p:cNvSpPr txBox="1"/>
          <p:nvPr/>
        </p:nvSpPr>
        <p:spPr>
          <a:xfrm>
            <a:off x="6350000" y="3098225"/>
            <a:ext cx="50800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картон, пенопласт, клей, ножницы, канцелярский нож, ткань, проволока, пластилин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AE858-CBF7-A858-DECC-07FA058E141B}"/>
              </a:ext>
            </a:extLst>
          </p:cNvPr>
          <p:cNvSpPr txBox="1"/>
          <p:nvPr/>
        </p:nvSpPr>
        <p:spPr>
          <a:xfrm>
            <a:off x="6350000" y="3707825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Дизайнеры: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76FD1-1FD5-C7E4-45AD-7B1F71BBAEAF}"/>
              </a:ext>
            </a:extLst>
          </p:cNvPr>
          <p:cNvSpPr txBox="1"/>
          <p:nvPr/>
        </p:nvSpPr>
        <p:spPr>
          <a:xfrm>
            <a:off x="6350000" y="3987225"/>
            <a:ext cx="50800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компьютеры/планшеты, графический редактор, интернет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960B-A731-B606-4F16-A0D463402633}"/>
              </a:ext>
            </a:extLst>
          </p:cNvPr>
          <p:cNvSpPr txBox="1"/>
          <p:nvPr/>
        </p:nvSpPr>
        <p:spPr>
          <a:xfrm>
            <a:off x="6350000" y="4596825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Экскурсоводы: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FCA22-EC32-E828-AF30-3101CBAC899E}"/>
              </a:ext>
            </a:extLst>
          </p:cNvPr>
          <p:cNvSpPr txBox="1"/>
          <p:nvPr/>
        </p:nvSpPr>
        <p:spPr>
          <a:xfrm>
            <a:off x="6350000" y="4876225"/>
            <a:ext cx="50800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ноутбуки, принтер, диктофон, справочные материалы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0330567-FC52-19D7-D194-477F70BCFF5F}"/>
              </a:ext>
            </a:extLst>
          </p:cNvPr>
          <p:cNvSpPr/>
          <p:nvPr/>
        </p:nvSpPr>
        <p:spPr>
          <a:xfrm>
            <a:off x="381000" y="4478754"/>
            <a:ext cx="4889500" cy="177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5B1D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9E86F-819C-2B93-711D-73960221CB26}"/>
              </a:ext>
            </a:extLst>
          </p:cNvPr>
          <p:cNvSpPr txBox="1"/>
          <p:nvPr/>
        </p:nvSpPr>
        <p:spPr>
          <a:xfrm>
            <a:off x="698500" y="4556611"/>
            <a:ext cx="4572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Пример организации помещения: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31206A-0BF4-41B0-18BC-0C2BEDC87886}"/>
              </a:ext>
            </a:extLst>
          </p:cNvPr>
          <p:cNvSpPr/>
          <p:nvPr/>
        </p:nvSpPr>
        <p:spPr>
          <a:xfrm>
            <a:off x="558800" y="5080000"/>
            <a:ext cx="2032000" cy="381000"/>
          </a:xfrm>
          <a:prstGeom prst="rect">
            <a:avLst/>
          </a:prstGeom>
          <a:solidFill>
            <a:srgbClr val="E0F2E0"/>
          </a:solidFill>
          <a:ln w="12700">
            <a:solidFill>
              <a:srgbClr val="5B1D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rgbClr val="444250"/>
                </a:solidFill>
                <a:latin typeface="Arial" panose="020B0604020202020204" pitchFamily="34" charset="0"/>
              </a:rPr>
              <a:t>Зона 1: Художники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115F4DC-8578-5D5E-8051-0C04E3B5EA5E}"/>
              </a:ext>
            </a:extLst>
          </p:cNvPr>
          <p:cNvSpPr/>
          <p:nvPr/>
        </p:nvSpPr>
        <p:spPr>
          <a:xfrm>
            <a:off x="3009900" y="5080000"/>
            <a:ext cx="2032000" cy="381000"/>
          </a:xfrm>
          <a:prstGeom prst="rect">
            <a:avLst/>
          </a:prstGeom>
          <a:solidFill>
            <a:srgbClr val="E0F2E0"/>
          </a:solidFill>
          <a:ln w="12700">
            <a:solidFill>
              <a:srgbClr val="5B1D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rgbClr val="444250"/>
                </a:solidFill>
                <a:latin typeface="Arial" panose="020B0604020202020204" pitchFamily="34" charset="0"/>
              </a:rPr>
              <a:t>Зона 2: Макетчики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8A2DDFB-739B-90F1-E172-76DF443DAFA5}"/>
              </a:ext>
            </a:extLst>
          </p:cNvPr>
          <p:cNvSpPr/>
          <p:nvPr/>
        </p:nvSpPr>
        <p:spPr>
          <a:xfrm>
            <a:off x="558800" y="5655051"/>
            <a:ext cx="2032000" cy="381000"/>
          </a:xfrm>
          <a:prstGeom prst="rect">
            <a:avLst/>
          </a:prstGeom>
          <a:solidFill>
            <a:srgbClr val="E0F2E0"/>
          </a:solidFill>
          <a:ln w="12700">
            <a:solidFill>
              <a:srgbClr val="5B1D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444250"/>
                </a:solidFill>
                <a:latin typeface="Arial" panose="020B0604020202020204" pitchFamily="34" charset="0"/>
              </a:rPr>
              <a:t>Зона 3: Дизайнеры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107D06F-A499-1F69-69B0-2100C51B37BA}"/>
              </a:ext>
            </a:extLst>
          </p:cNvPr>
          <p:cNvSpPr/>
          <p:nvPr/>
        </p:nvSpPr>
        <p:spPr>
          <a:xfrm>
            <a:off x="3009900" y="5655051"/>
            <a:ext cx="2032000" cy="381000"/>
          </a:xfrm>
          <a:prstGeom prst="rect">
            <a:avLst/>
          </a:prstGeom>
          <a:solidFill>
            <a:srgbClr val="E0F2E0"/>
          </a:solidFill>
          <a:ln w="12700">
            <a:solidFill>
              <a:srgbClr val="5B1D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rgbClr val="444250"/>
                </a:solidFill>
                <a:latin typeface="Arial" panose="020B0604020202020204" pitchFamily="34" charset="0"/>
              </a:rPr>
              <a:t>Зона 4: Экскурсоводы</a:t>
            </a:r>
          </a:p>
        </p:txBody>
      </p:sp>
    </p:spTree>
    <p:extLst>
      <p:ext uri="{BB962C8B-B14F-4D97-AF65-F5344CB8AC3E}">
        <p14:creationId xmlns:p14="http://schemas.microsoft.com/office/powerpoint/2010/main" val="213918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4EAA82-899B-F718-3D16-F5A8E368EC4B}"/>
              </a:ext>
            </a:extLst>
          </p:cNvPr>
          <p:cNvSpPr txBox="1"/>
          <p:nvPr/>
        </p:nvSpPr>
        <p:spPr>
          <a:xfrm>
            <a:off x="2120900" y="694869"/>
            <a:ext cx="8382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Этап 3. Заключительный:</a:t>
            </a:r>
          </a:p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Организация выставки (1 неделя)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F891C-58BC-F2ED-C77F-BC25825C28A8}"/>
              </a:ext>
            </a:extLst>
          </p:cNvPr>
          <p:cNvSpPr txBox="1"/>
          <p:nvPr/>
        </p:nvSpPr>
        <p:spPr>
          <a:xfrm>
            <a:off x="469900" y="2127508"/>
            <a:ext cx="635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5B1D57"/>
                </a:solidFill>
                <a:latin typeface="Arial" panose="020B0604020202020204" pitchFamily="34" charset="0"/>
              </a:rPr>
              <a:t>Подготовка к выставке: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06BF688-D215-9072-430D-908E535966DB}"/>
              </a:ext>
            </a:extLst>
          </p:cNvPr>
          <p:cNvSpPr/>
          <p:nvPr/>
        </p:nvSpPr>
        <p:spPr>
          <a:xfrm>
            <a:off x="508000" y="2628087"/>
            <a:ext cx="10668000" cy="444500"/>
          </a:xfrm>
          <a:prstGeom prst="roundRect">
            <a:avLst>
              <a:gd name="adj" fmla="val 10000"/>
            </a:avLst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83583-EBAB-5D07-A80C-09F4EB7E4CD7}"/>
              </a:ext>
            </a:extLst>
          </p:cNvPr>
          <p:cNvSpPr txBox="1"/>
          <p:nvPr/>
        </p:nvSpPr>
        <p:spPr>
          <a:xfrm>
            <a:off x="622300" y="2663369"/>
            <a:ext cx="34163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b="1">
                <a:solidFill>
                  <a:srgbClr val="FFFFFF"/>
                </a:solidFill>
                <a:latin typeface="Arial" panose="020B0604020202020204" pitchFamily="34" charset="0"/>
              </a:rPr>
              <a:t>День 1-2: Монтаж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EB547-F79D-1C3D-EA19-1632BB76ECC7}"/>
              </a:ext>
            </a:extLst>
          </p:cNvPr>
          <p:cNvSpPr txBox="1"/>
          <p:nvPr/>
        </p:nvSpPr>
        <p:spPr>
          <a:xfrm>
            <a:off x="476250" y="3127782"/>
            <a:ext cx="10160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Оформление выставочного зала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Размещение работ по тематическим блокам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Установка информационных стендов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Подготовка интерактивных зон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3316D4-DE15-51F0-1308-AA2DA6DCB9DF}"/>
              </a:ext>
            </a:extLst>
          </p:cNvPr>
          <p:cNvSpPr/>
          <p:nvPr/>
        </p:nvSpPr>
        <p:spPr>
          <a:xfrm>
            <a:off x="508000" y="4261019"/>
            <a:ext cx="10668000" cy="444500"/>
          </a:xfrm>
          <a:prstGeom prst="roundRect">
            <a:avLst>
              <a:gd name="adj" fmla="val 10000"/>
            </a:avLst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713B3-D41D-34CD-D25D-C407E6B86628}"/>
              </a:ext>
            </a:extLst>
          </p:cNvPr>
          <p:cNvSpPr txBox="1"/>
          <p:nvPr/>
        </p:nvSpPr>
        <p:spPr>
          <a:xfrm>
            <a:off x="622300" y="4299457"/>
            <a:ext cx="31369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День 3-4: Репетиции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B0C81-89C5-A241-8258-52127D55A515}"/>
              </a:ext>
            </a:extLst>
          </p:cNvPr>
          <p:cNvSpPr txBox="1"/>
          <p:nvPr/>
        </p:nvSpPr>
        <p:spPr>
          <a:xfrm>
            <a:off x="476250" y="4763068"/>
            <a:ext cx="10160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Отработка экскурсионных маршрутов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Репетиция торжественного открытия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Проверка технического оборудования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Инструктаж дежурных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3B8F349-DB5E-E189-47E6-75F663625764}"/>
              </a:ext>
            </a:extLst>
          </p:cNvPr>
          <p:cNvSpPr/>
          <p:nvPr/>
        </p:nvSpPr>
        <p:spPr>
          <a:xfrm>
            <a:off x="469900" y="590402"/>
            <a:ext cx="1397000" cy="1323439"/>
          </a:xfrm>
          <a:prstGeom prst="ellipse">
            <a:avLst/>
          </a:prstGeom>
          <a:solidFill>
            <a:srgbClr val="5B1D57"/>
          </a:solidFill>
          <a:ln w="635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1CC7A00-2400-860F-D64B-9B1DF6300085}"/>
              </a:ext>
            </a:extLst>
          </p:cNvPr>
          <p:cNvGrpSpPr/>
          <p:nvPr/>
        </p:nvGrpSpPr>
        <p:grpSpPr>
          <a:xfrm>
            <a:off x="7251700" y="5920007"/>
            <a:ext cx="4572000" cy="381000"/>
            <a:chOff x="3810000" y="6858000"/>
            <a:chExt cx="4572000" cy="38100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83AB217-D88E-7234-1837-2BBF7E6136B9}"/>
                </a:ext>
              </a:extLst>
            </p:cNvPr>
            <p:cNvSpPr/>
            <p:nvPr/>
          </p:nvSpPr>
          <p:spPr>
            <a:xfrm>
              <a:off x="3810000" y="6858000"/>
              <a:ext cx="4572000" cy="381000"/>
            </a:xfrm>
            <a:prstGeom prst="rect">
              <a:avLst/>
            </a:prstGeom>
            <a:solidFill>
              <a:srgbClr val="BBC3C7"/>
            </a:solidFill>
            <a:ln w="25400">
              <a:solidFill>
                <a:srgbClr val="D4AF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064C456-3990-B293-E36E-CCFB76D6E949}"/>
                </a:ext>
              </a:extLst>
            </p:cNvPr>
            <p:cNvSpPr/>
            <p:nvPr/>
          </p:nvSpPr>
          <p:spPr>
            <a:xfrm>
              <a:off x="3810000" y="6858000"/>
              <a:ext cx="3429000" cy="381000"/>
            </a:xfrm>
            <a:prstGeom prst="rect">
              <a:avLst/>
            </a:prstGeom>
            <a:solidFill>
              <a:srgbClr val="5B1D5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BB08B9-0CF3-DBEB-C0A1-CB4988A97CEA}"/>
                </a:ext>
              </a:extLst>
            </p:cNvPr>
            <p:cNvSpPr txBox="1"/>
            <p:nvPr/>
          </p:nvSpPr>
          <p:spPr>
            <a:xfrm>
              <a:off x="3810000" y="6858000"/>
              <a:ext cx="4572000" cy="338554"/>
            </a:xfrm>
            <a:prstGeom prst="rect">
              <a:avLst/>
            </a:prstGeom>
            <a:noFill/>
          </p:spPr>
          <p:txBody>
            <a:bodyPr vert="horz" rtlCol="0" anchor="ctr">
              <a:spAutoFit/>
            </a:bodyPr>
            <a:lstStyle/>
            <a:p>
              <a:pPr algn="ctr"/>
              <a:r>
                <a:rPr lang="ru-RU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Этап 3 из 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D0ED35-573B-6C3B-5367-7AFFBE730CDF}"/>
              </a:ext>
            </a:extLst>
          </p:cNvPr>
          <p:cNvSpPr txBox="1"/>
          <p:nvPr/>
        </p:nvSpPr>
        <p:spPr>
          <a:xfrm>
            <a:off x="215900" y="574507"/>
            <a:ext cx="1905000" cy="1323439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8000" b="1">
                <a:solidFill>
                  <a:srgbClr val="D4AF37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633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3AC00-F3A1-8BDB-07EF-268A1BD19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CA530C-6603-617D-A13E-B4314209E9A1}"/>
              </a:ext>
            </a:extLst>
          </p:cNvPr>
          <p:cNvSpPr txBox="1"/>
          <p:nvPr/>
        </p:nvSpPr>
        <p:spPr>
          <a:xfrm>
            <a:off x="2120900" y="694869"/>
            <a:ext cx="8382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Этап 3. Заключительный:</a:t>
            </a:r>
          </a:p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Организация выставки (1 неделя)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31F43-EF90-096A-6B7C-3D0C47369AC8}"/>
              </a:ext>
            </a:extLst>
          </p:cNvPr>
          <p:cNvSpPr txBox="1"/>
          <p:nvPr/>
        </p:nvSpPr>
        <p:spPr>
          <a:xfrm>
            <a:off x="469900" y="2127508"/>
            <a:ext cx="635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5B1D57"/>
                </a:solidFill>
                <a:latin typeface="Arial" panose="020B0604020202020204" pitchFamily="34" charset="0"/>
              </a:rPr>
              <a:t>Подготовка к выставке: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91CD71A-BAA8-43A7-C7F0-936A9D0F8631}"/>
              </a:ext>
            </a:extLst>
          </p:cNvPr>
          <p:cNvSpPr/>
          <p:nvPr/>
        </p:nvSpPr>
        <p:spPr>
          <a:xfrm>
            <a:off x="508000" y="2742426"/>
            <a:ext cx="10668000" cy="444500"/>
          </a:xfrm>
          <a:prstGeom prst="roundRect">
            <a:avLst>
              <a:gd name="adj" fmla="val 10000"/>
            </a:avLst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6620B-FF57-34EC-12A3-8E4C3E2CA4BF}"/>
              </a:ext>
            </a:extLst>
          </p:cNvPr>
          <p:cNvSpPr txBox="1"/>
          <p:nvPr/>
        </p:nvSpPr>
        <p:spPr>
          <a:xfrm>
            <a:off x="584200" y="2775317"/>
            <a:ext cx="37084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День 5: Открытие выставки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4A0E4-76A6-5CA6-229F-2654520B73F4}"/>
              </a:ext>
            </a:extLst>
          </p:cNvPr>
          <p:cNvSpPr txBox="1"/>
          <p:nvPr/>
        </p:nvSpPr>
        <p:spPr>
          <a:xfrm>
            <a:off x="571500" y="3340179"/>
            <a:ext cx="101600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</a:rPr>
              <a:t> Торжественная часть (приветствие, награждение)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Мини-экскурсии по выставке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Интерактивные активности (викторина, мастер-класс)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Фото- и видеосъемка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06ED571-3341-5CC4-8EB0-FCB0CEB6BB9B}"/>
              </a:ext>
            </a:extLst>
          </p:cNvPr>
          <p:cNvSpPr/>
          <p:nvPr/>
        </p:nvSpPr>
        <p:spPr>
          <a:xfrm>
            <a:off x="469900" y="4471545"/>
            <a:ext cx="10668000" cy="444500"/>
          </a:xfrm>
          <a:prstGeom prst="roundRect">
            <a:avLst>
              <a:gd name="adj" fmla="val 10000"/>
            </a:avLst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E617D-306D-445C-A1B6-62C8CBB20BEE}"/>
              </a:ext>
            </a:extLst>
          </p:cNvPr>
          <p:cNvSpPr txBox="1"/>
          <p:nvPr/>
        </p:nvSpPr>
        <p:spPr>
          <a:xfrm>
            <a:off x="571500" y="4524518"/>
            <a:ext cx="3581400" cy="338554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День 6-7: Работа выставки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7A8C817-3D42-BA96-5686-25290D2E634D}"/>
              </a:ext>
            </a:extLst>
          </p:cNvPr>
          <p:cNvSpPr/>
          <p:nvPr/>
        </p:nvSpPr>
        <p:spPr>
          <a:xfrm>
            <a:off x="469900" y="590402"/>
            <a:ext cx="1397000" cy="1323439"/>
          </a:xfrm>
          <a:prstGeom prst="ellipse">
            <a:avLst/>
          </a:prstGeom>
          <a:solidFill>
            <a:srgbClr val="5B1D57"/>
          </a:solidFill>
          <a:ln w="635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10A02-C002-F0AA-B205-EC7A26F44E1F}"/>
              </a:ext>
            </a:extLst>
          </p:cNvPr>
          <p:cNvSpPr txBox="1"/>
          <p:nvPr/>
        </p:nvSpPr>
        <p:spPr>
          <a:xfrm>
            <a:off x="558800" y="4996243"/>
            <a:ext cx="101600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Проведение экскурсий для посетителей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Сбор отзывов и впечатлений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Дежурство участников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58A83-4541-A449-3E1D-9C7996665BE9}"/>
              </a:ext>
            </a:extLst>
          </p:cNvPr>
          <p:cNvSpPr txBox="1"/>
          <p:nvPr/>
        </p:nvSpPr>
        <p:spPr>
          <a:xfrm>
            <a:off x="215900" y="574507"/>
            <a:ext cx="1905000" cy="1323439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D4AF37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061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A28EC-6ED2-6796-9369-80A6014E2E1A}"/>
              </a:ext>
            </a:extLst>
          </p:cNvPr>
          <p:cNvSpPr txBox="1"/>
          <p:nvPr/>
        </p:nvSpPr>
        <p:spPr>
          <a:xfrm>
            <a:off x="419100" y="431225"/>
            <a:ext cx="10668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Пример сценария открытия выставки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97B39BF-69BD-438E-DD1F-3C367BDF93E9}"/>
              </a:ext>
            </a:extLst>
          </p:cNvPr>
          <p:cNvSpPr/>
          <p:nvPr/>
        </p:nvSpPr>
        <p:spPr>
          <a:xfrm>
            <a:off x="419100" y="1109102"/>
            <a:ext cx="10668000" cy="1443318"/>
          </a:xfrm>
          <a:prstGeom prst="roundRect">
            <a:avLst>
              <a:gd name="adj" fmla="val 10000"/>
            </a:avLst>
          </a:prstGeom>
          <a:solidFill>
            <a:srgbClr val="8B1538">
              <a:alpha val="15000"/>
            </a:srgbClr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AF172-83C6-4F0C-57B5-C672CA516A2B}"/>
              </a:ext>
            </a:extLst>
          </p:cNvPr>
          <p:cNvSpPr txBox="1"/>
          <p:nvPr/>
        </p:nvSpPr>
        <p:spPr>
          <a:xfrm>
            <a:off x="660400" y="1174047"/>
            <a:ext cx="635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1. ТОРЖЕСТВЕННАЯ ЧАСТЬ (20 мин)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F24AD-D1F1-5651-1BB2-91011F5F9F2E}"/>
              </a:ext>
            </a:extLst>
          </p:cNvPr>
          <p:cNvSpPr txBox="1"/>
          <p:nvPr/>
        </p:nvSpPr>
        <p:spPr>
          <a:xfrm>
            <a:off x="812800" y="1475203"/>
            <a:ext cx="1084580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Приветственное слово организаторов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Краткий рассказ о проекте (видеоролик 3-5 мин)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Благодарности партнерам и спонсорам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Награждение участников сертификатами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C12668D-029B-34BE-C8B3-1D5241447D84}"/>
              </a:ext>
            </a:extLst>
          </p:cNvPr>
          <p:cNvSpPr/>
          <p:nvPr/>
        </p:nvSpPr>
        <p:spPr>
          <a:xfrm>
            <a:off x="419100" y="2666510"/>
            <a:ext cx="10668000" cy="1181269"/>
          </a:xfrm>
          <a:prstGeom prst="roundRect">
            <a:avLst>
              <a:gd name="adj" fmla="val 10000"/>
            </a:avLst>
          </a:prstGeom>
          <a:solidFill>
            <a:srgbClr val="D4AF37">
              <a:alpha val="15000"/>
            </a:srgbClr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E799B-E9F6-66F2-6D30-E726B00F0AFA}"/>
              </a:ext>
            </a:extLst>
          </p:cNvPr>
          <p:cNvSpPr txBox="1"/>
          <p:nvPr/>
        </p:nvSpPr>
        <p:spPr>
          <a:xfrm>
            <a:off x="660400" y="2726814"/>
            <a:ext cx="635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2. ЭКСКУРСИОННАЯ ЧАСТЬ (30 мин)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E5AD-5F12-8F83-507C-73448F84B4DE}"/>
              </a:ext>
            </a:extLst>
          </p:cNvPr>
          <p:cNvSpPr txBox="1"/>
          <p:nvPr/>
        </p:nvSpPr>
        <p:spPr>
          <a:xfrm>
            <a:off x="812800" y="3015200"/>
            <a:ext cx="101600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Разделение гостей на группы (по 10-15 человек)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Экскурсии по тематическим блокам выставки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Презентация работ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DC3B937-6C70-629A-9923-A933FA6037B8}"/>
              </a:ext>
            </a:extLst>
          </p:cNvPr>
          <p:cNvSpPr/>
          <p:nvPr/>
        </p:nvSpPr>
        <p:spPr>
          <a:xfrm>
            <a:off x="419100" y="3973914"/>
            <a:ext cx="10668000" cy="1227816"/>
          </a:xfrm>
          <a:prstGeom prst="roundRect">
            <a:avLst>
              <a:gd name="adj" fmla="val 10000"/>
            </a:avLst>
          </a:prstGeom>
          <a:solidFill>
            <a:srgbClr val="2C3E50">
              <a:alpha val="15000"/>
            </a:srgbClr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B8AE7-FF98-42E0-844F-9802AAE5C296}"/>
              </a:ext>
            </a:extLst>
          </p:cNvPr>
          <p:cNvSpPr txBox="1"/>
          <p:nvPr/>
        </p:nvSpPr>
        <p:spPr>
          <a:xfrm>
            <a:off x="660400" y="4024723"/>
            <a:ext cx="635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3. ИНТЕРАКТИВНАЯ ЧАСТЬ (30 мин)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4F24A-1443-EA3B-8C68-63467DDFACD9}"/>
              </a:ext>
            </a:extLst>
          </p:cNvPr>
          <p:cNvSpPr txBox="1"/>
          <p:nvPr/>
        </p:nvSpPr>
        <p:spPr>
          <a:xfrm>
            <a:off x="812800" y="4336726"/>
            <a:ext cx="101600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• Викторина «Знатоки Большого театра»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Мастер-класс «Создай театральную маску»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Фотозона с театральными атрибутами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9821AC-67DD-6AD5-1A7B-9641877F6F14}"/>
              </a:ext>
            </a:extLst>
          </p:cNvPr>
          <p:cNvSpPr/>
          <p:nvPr/>
        </p:nvSpPr>
        <p:spPr>
          <a:xfrm>
            <a:off x="419100" y="5327865"/>
            <a:ext cx="10668000" cy="1027668"/>
          </a:xfrm>
          <a:prstGeom prst="roundRect">
            <a:avLst>
              <a:gd name="adj" fmla="val 10000"/>
            </a:avLst>
          </a:prstGeom>
          <a:solidFill>
            <a:srgbClr val="BDC3C7">
              <a:alpha val="15000"/>
            </a:srgbClr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02117-C258-94D1-F965-E023B07E5E05}"/>
              </a:ext>
            </a:extLst>
          </p:cNvPr>
          <p:cNvSpPr txBox="1"/>
          <p:nvPr/>
        </p:nvSpPr>
        <p:spPr>
          <a:xfrm>
            <a:off x="660400" y="5382797"/>
            <a:ext cx="635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b="1" dirty="0">
                <a:solidFill>
                  <a:srgbClr val="5B1D57"/>
                </a:solidFill>
                <a:latin typeface="Arial" panose="020B0604020202020204" pitchFamily="34" charset="0"/>
              </a:rPr>
              <a:t>4. ЗАВЕРШЕНИЕ (10 мин)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6A7B1-8F68-654F-C9DA-E05A77C5CA30}"/>
              </a:ext>
            </a:extLst>
          </p:cNvPr>
          <p:cNvSpPr txBox="1"/>
          <p:nvPr/>
        </p:nvSpPr>
        <p:spPr>
          <a:xfrm>
            <a:off x="812800" y="5683953"/>
            <a:ext cx="101600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</a:rPr>
              <a:t>• </a:t>
            </a:r>
            <a:r>
              <a:rPr lang="ru-RU" sz="1600" dirty="0">
                <a:latin typeface="Arial" panose="020B0604020202020204" pitchFamily="34" charset="0"/>
              </a:rPr>
              <a:t>Общее фото участников</a:t>
            </a:r>
          </a:p>
          <a:p>
            <a:r>
              <a:rPr lang="ru-RU" sz="1600" dirty="0">
                <a:latin typeface="Arial" panose="020B0604020202020204" pitchFamily="34" charset="0"/>
              </a:rPr>
              <a:t>• Информация о графике работы выставки</a:t>
            </a:r>
          </a:p>
          <a:p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2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3E4DF2-8D87-DFDB-88A8-2A2C352F8060}"/>
              </a:ext>
            </a:extLst>
          </p:cNvPr>
          <p:cNvSpPr txBox="1"/>
          <p:nvPr/>
        </p:nvSpPr>
        <p:spPr>
          <a:xfrm>
            <a:off x="2120900" y="699787"/>
            <a:ext cx="8382000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Этап 4. </a:t>
            </a:r>
            <a:r>
              <a:rPr lang="ru-RU" sz="3400" b="1" dirty="0" err="1">
                <a:solidFill>
                  <a:srgbClr val="5B1D57"/>
                </a:solidFill>
                <a:latin typeface="Arial" panose="020B0604020202020204" pitchFamily="34" charset="0"/>
              </a:rPr>
              <a:t>Постпроектная</a:t>
            </a:r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 деятельность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697A545-A088-BF4D-37DD-085C182DA428}"/>
              </a:ext>
            </a:extLst>
          </p:cNvPr>
          <p:cNvSpPr/>
          <p:nvPr/>
        </p:nvSpPr>
        <p:spPr>
          <a:xfrm>
            <a:off x="355600" y="2019589"/>
            <a:ext cx="5080000" cy="1884976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65204-A490-375C-A3DD-A4960965BA30}"/>
              </a:ext>
            </a:extLst>
          </p:cNvPr>
          <p:cNvSpPr txBox="1"/>
          <p:nvPr/>
        </p:nvSpPr>
        <p:spPr>
          <a:xfrm>
            <a:off x="609600" y="2246209"/>
            <a:ext cx="4572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СОЗДАНИЕ ЭЛЕКТРОННОГО АЛЬБОМА: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FF872-2261-BC85-D245-05EB73E92B9B}"/>
              </a:ext>
            </a:extLst>
          </p:cNvPr>
          <p:cNvSpPr txBox="1"/>
          <p:nvPr/>
        </p:nvSpPr>
        <p:spPr>
          <a:xfrm>
            <a:off x="546100" y="2581126"/>
            <a:ext cx="4572000" cy="13572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Качественная фотосъемка работ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Создание цифрового каталога выставки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Публикация на сайте учреждения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Размещение в социальных сетях </a:t>
            </a:r>
            <a:br>
              <a:rPr lang="ru-RU" sz="1600" dirty="0">
                <a:solidFill>
                  <a:srgbClr val="444250"/>
                </a:solidFill>
                <a:latin typeface="Arial" panose="020B0604020202020204" pitchFamily="34" charset="0"/>
              </a:rPr>
            </a:br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886B7-A0DB-2563-0D81-566FA9E55E6A}"/>
              </a:ext>
            </a:extLst>
          </p:cNvPr>
          <p:cNvSpPr txBox="1"/>
          <p:nvPr/>
        </p:nvSpPr>
        <p:spPr>
          <a:xfrm>
            <a:off x="6159500" y="1970187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АНАЛИЗ РЕЗУЛЬТАТОВ ПРОЕКТА: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AF3E9-6941-0F12-A188-4D1328C44A9A}"/>
              </a:ext>
            </a:extLst>
          </p:cNvPr>
          <p:cNvSpPr txBox="1"/>
          <p:nvPr/>
        </p:nvSpPr>
        <p:spPr>
          <a:xfrm>
            <a:off x="6159500" y="2411849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Количественные показатели: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A5869-6C9E-5F0E-37FD-784EE40A11AF}"/>
              </a:ext>
            </a:extLst>
          </p:cNvPr>
          <p:cNvSpPr txBox="1"/>
          <p:nvPr/>
        </p:nvSpPr>
        <p:spPr>
          <a:xfrm>
            <a:off x="6184900" y="2705953"/>
            <a:ext cx="4318000" cy="8443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Количество участников и работ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Посещаемость выставки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Охват в социальных сетях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C4F52C-3EAD-8560-D78C-43C0420DF7B1}"/>
              </a:ext>
            </a:extLst>
          </p:cNvPr>
          <p:cNvSpPr txBox="1"/>
          <p:nvPr/>
        </p:nvSpPr>
        <p:spPr>
          <a:xfrm>
            <a:off x="6184900" y="3711819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Качественные показатели: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D2996-7EAD-A783-9D51-2AB6873F0ED2}"/>
              </a:ext>
            </a:extLst>
          </p:cNvPr>
          <p:cNvSpPr txBox="1"/>
          <p:nvPr/>
        </p:nvSpPr>
        <p:spPr>
          <a:xfrm>
            <a:off x="6159500" y="3996615"/>
            <a:ext cx="4318000" cy="8443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Анкетирование участников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Сбор отзывов родителей и педагогов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Обсуждение успехов и сложностей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94FC22-4710-3FDB-781C-FFB9F581A7CB}"/>
              </a:ext>
            </a:extLst>
          </p:cNvPr>
          <p:cNvSpPr txBox="1"/>
          <p:nvPr/>
        </p:nvSpPr>
        <p:spPr>
          <a:xfrm>
            <a:off x="6184900" y="4892821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Документирование опыта: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426085-268D-8BD1-9DF9-ECE5604D466D}"/>
              </a:ext>
            </a:extLst>
          </p:cNvPr>
          <p:cNvSpPr txBox="1"/>
          <p:nvPr/>
        </p:nvSpPr>
        <p:spPr>
          <a:xfrm>
            <a:off x="6159500" y="5231375"/>
            <a:ext cx="4318000" cy="11008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Составление отчета о проекте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Публикация педагогического опыта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Подготовка материалов для портфолио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Планирование будущих проектов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FA9D0D3-E6E1-03A9-6B32-6B5139A6661C}"/>
              </a:ext>
            </a:extLst>
          </p:cNvPr>
          <p:cNvGrpSpPr/>
          <p:nvPr/>
        </p:nvGrpSpPr>
        <p:grpSpPr>
          <a:xfrm>
            <a:off x="609600" y="5882759"/>
            <a:ext cx="4572000" cy="381000"/>
            <a:chOff x="3810000" y="6858000"/>
            <a:chExt cx="4572000" cy="3810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152C9D-1A38-769C-7E42-7E68A7D08DF6}"/>
                </a:ext>
              </a:extLst>
            </p:cNvPr>
            <p:cNvSpPr/>
            <p:nvPr/>
          </p:nvSpPr>
          <p:spPr>
            <a:xfrm>
              <a:off x="3810000" y="6858000"/>
              <a:ext cx="4572000" cy="381000"/>
            </a:xfrm>
            <a:prstGeom prst="rect">
              <a:avLst/>
            </a:prstGeom>
            <a:solidFill>
              <a:srgbClr val="BBC3C7"/>
            </a:solidFill>
            <a:ln w="25400">
              <a:solidFill>
                <a:srgbClr val="D4AF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A38FEB6-0DE1-D3EC-457E-A81B9A41F2A3}"/>
                </a:ext>
              </a:extLst>
            </p:cNvPr>
            <p:cNvSpPr/>
            <p:nvPr/>
          </p:nvSpPr>
          <p:spPr>
            <a:xfrm>
              <a:off x="3810000" y="6858000"/>
              <a:ext cx="4572000" cy="381000"/>
            </a:xfrm>
            <a:prstGeom prst="rect">
              <a:avLst/>
            </a:prstGeom>
            <a:solidFill>
              <a:srgbClr val="5B1D5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F35939-4DCB-8740-22EF-B50C585EBDA1}"/>
                </a:ext>
              </a:extLst>
            </p:cNvPr>
            <p:cNvSpPr txBox="1"/>
            <p:nvPr/>
          </p:nvSpPr>
          <p:spPr>
            <a:xfrm>
              <a:off x="3810000" y="6858000"/>
              <a:ext cx="4572000" cy="338554"/>
            </a:xfrm>
            <a:prstGeom prst="rect">
              <a:avLst/>
            </a:prstGeom>
            <a:noFill/>
          </p:spPr>
          <p:txBody>
            <a:bodyPr vert="horz" rtlCol="0" anchor="ctr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Этап 4 из 4 — Проект завершен! 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ED22D9B-C5B2-4F79-6D61-18E192D911E5}"/>
              </a:ext>
            </a:extLst>
          </p:cNvPr>
          <p:cNvGrpSpPr/>
          <p:nvPr/>
        </p:nvGrpSpPr>
        <p:grpSpPr>
          <a:xfrm>
            <a:off x="215900" y="311330"/>
            <a:ext cx="1905000" cy="1323439"/>
            <a:chOff x="215900" y="1678842"/>
            <a:chExt cx="1905000" cy="132343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00F15BE-9D2B-1C94-8CA9-040A8552A74E}"/>
                </a:ext>
              </a:extLst>
            </p:cNvPr>
            <p:cNvSpPr/>
            <p:nvPr/>
          </p:nvSpPr>
          <p:spPr>
            <a:xfrm>
              <a:off x="469900" y="1678842"/>
              <a:ext cx="1397000" cy="1323439"/>
            </a:xfrm>
            <a:prstGeom prst="ellipse">
              <a:avLst/>
            </a:prstGeom>
            <a:solidFill>
              <a:srgbClr val="5B1D57"/>
            </a:solidFill>
            <a:ln w="63500">
              <a:solidFill>
                <a:srgbClr val="D4AF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50D25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8F85F4-26D5-9E6D-1C36-71FBA4288149}"/>
                </a:ext>
              </a:extLst>
            </p:cNvPr>
            <p:cNvSpPr txBox="1"/>
            <p:nvPr/>
          </p:nvSpPr>
          <p:spPr>
            <a:xfrm>
              <a:off x="215900" y="1678842"/>
              <a:ext cx="1905000" cy="1323439"/>
            </a:xfrm>
            <a:prstGeom prst="rect">
              <a:avLst/>
            </a:prstGeom>
            <a:noFill/>
          </p:spPr>
          <p:txBody>
            <a:bodyPr vert="horz" rtlCol="0" anchor="ctr">
              <a:spAutoFit/>
            </a:bodyPr>
            <a:lstStyle/>
            <a:p>
              <a:pPr algn="ctr"/>
              <a:r>
                <a:rPr lang="ru-RU" sz="8000" b="1" dirty="0">
                  <a:solidFill>
                    <a:srgbClr val="D4AF37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7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587A13-D718-8D8C-1D94-33C36C04D990}"/>
              </a:ext>
            </a:extLst>
          </p:cNvPr>
          <p:cNvSpPr/>
          <p:nvPr/>
        </p:nvSpPr>
        <p:spPr>
          <a:xfrm>
            <a:off x="-63500" y="0"/>
            <a:ext cx="2286000" cy="6858000"/>
          </a:xfrm>
          <a:prstGeom prst="rect">
            <a:avLst/>
          </a:prstGeom>
          <a:solidFill>
            <a:srgbClr val="550D2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E78E1-7775-7E0F-595A-092A3AD3D151}"/>
              </a:ext>
            </a:extLst>
          </p:cNvPr>
          <p:cNvSpPr txBox="1"/>
          <p:nvPr/>
        </p:nvSpPr>
        <p:spPr>
          <a:xfrm>
            <a:off x="2400595" y="190500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5B1D57"/>
                </a:solidFill>
                <a:latin typeface="Arial" panose="020B0604020202020204" pitchFamily="34" charset="0"/>
              </a:rPr>
              <a:t>Цель и задачи проекта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DB901B6-B231-8016-48A2-6DDC3208D4EF}"/>
              </a:ext>
            </a:extLst>
          </p:cNvPr>
          <p:cNvSpPr/>
          <p:nvPr/>
        </p:nvSpPr>
        <p:spPr>
          <a:xfrm>
            <a:off x="2476500" y="973479"/>
            <a:ext cx="8636000" cy="127000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608BF-FD17-716A-0FF3-57DD8E725A34}"/>
              </a:ext>
            </a:extLst>
          </p:cNvPr>
          <p:cNvSpPr txBox="1"/>
          <p:nvPr/>
        </p:nvSpPr>
        <p:spPr>
          <a:xfrm>
            <a:off x="2581939" y="1056670"/>
            <a:ext cx="1270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200" b="1" dirty="0">
                <a:solidFill>
                  <a:srgbClr val="D4AF37"/>
                </a:solidFill>
                <a:latin typeface="Arial" panose="020B0604020202020204" pitchFamily="34" charset="0"/>
              </a:rPr>
              <a:t>ЦЕЛЬ: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C60BF-A4E6-0844-FE15-5FB5F74E3AE5}"/>
              </a:ext>
            </a:extLst>
          </p:cNvPr>
          <p:cNvSpPr txBox="1"/>
          <p:nvPr/>
        </p:nvSpPr>
        <p:spPr>
          <a:xfrm>
            <a:off x="2581939" y="1492388"/>
            <a:ext cx="832706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</a:rPr>
              <a:t>Организовать выставочный проект, приуроченный 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к 250-летию Большого театра, через серию детских творческих работ.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48E93-A23D-7FE4-FC36-0F2797AB0E93}"/>
              </a:ext>
            </a:extLst>
          </p:cNvPr>
          <p:cNvSpPr txBox="1"/>
          <p:nvPr/>
        </p:nvSpPr>
        <p:spPr>
          <a:xfrm>
            <a:off x="2476500" y="2442184"/>
            <a:ext cx="1905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200" b="1" dirty="0">
                <a:solidFill>
                  <a:srgbClr val="5B1D57"/>
                </a:solidFill>
                <a:latin typeface="Arial" panose="020B0604020202020204" pitchFamily="34" charset="0"/>
              </a:rPr>
              <a:t>ЗАДАЧИ: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1ECFDE8-CD7D-13F7-B0B4-B37C34203F3A}"/>
              </a:ext>
            </a:extLst>
          </p:cNvPr>
          <p:cNvSpPr/>
          <p:nvPr/>
        </p:nvSpPr>
        <p:spPr>
          <a:xfrm>
            <a:off x="2536455" y="3070832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E9B13-B5CA-2EA3-8B43-9D2AE46E2578}"/>
              </a:ext>
            </a:extLst>
          </p:cNvPr>
          <p:cNvSpPr txBox="1"/>
          <p:nvPr/>
        </p:nvSpPr>
        <p:spPr>
          <a:xfrm>
            <a:off x="3175000" y="3067423"/>
            <a:ext cx="7620000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развить творческие навыки учащихся через создание </a:t>
            </a:r>
            <a:br>
              <a:rPr lang="ru-RU" sz="1700" dirty="0">
                <a:latin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художественных работ;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1350BB1-E1D6-98A6-802B-F7F52892DBC0}"/>
              </a:ext>
            </a:extLst>
          </p:cNvPr>
          <p:cNvSpPr/>
          <p:nvPr/>
        </p:nvSpPr>
        <p:spPr>
          <a:xfrm>
            <a:off x="2536455" y="3836916"/>
            <a:ext cx="508000" cy="508000"/>
          </a:xfrm>
          <a:prstGeom prst="ellipse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CC43A-52B4-2F1A-051F-4B59D5648C75}"/>
              </a:ext>
            </a:extLst>
          </p:cNvPr>
          <p:cNvSpPr txBox="1"/>
          <p:nvPr/>
        </p:nvSpPr>
        <p:spPr>
          <a:xfrm>
            <a:off x="3175000" y="3823345"/>
            <a:ext cx="7620000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организовать работу над выставочным проектом: </a:t>
            </a:r>
            <a:br>
              <a:rPr lang="ru-RU" sz="1700" dirty="0">
                <a:latin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от концепции до презентации;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CB4228D-471D-F997-F455-F65D33E5366E}"/>
              </a:ext>
            </a:extLst>
          </p:cNvPr>
          <p:cNvSpPr/>
          <p:nvPr/>
        </p:nvSpPr>
        <p:spPr>
          <a:xfrm>
            <a:off x="2536455" y="4603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05B63-FCED-A6D3-4594-9C0804A36451}"/>
              </a:ext>
            </a:extLst>
          </p:cNvPr>
          <p:cNvSpPr txBox="1"/>
          <p:nvPr/>
        </p:nvSpPr>
        <p:spPr>
          <a:xfrm>
            <a:off x="3175000" y="4675908"/>
            <a:ext cx="762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привлечь родителей и педагогов к совместной деятельности;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741B81F-FF25-6C17-8F4D-49DDB1037A1D}"/>
              </a:ext>
            </a:extLst>
          </p:cNvPr>
          <p:cNvSpPr/>
          <p:nvPr/>
        </p:nvSpPr>
        <p:spPr>
          <a:xfrm>
            <a:off x="2536455" y="5365612"/>
            <a:ext cx="508000" cy="508000"/>
          </a:xfrm>
          <a:prstGeom prst="ellipse">
            <a:avLst/>
          </a:prstGeom>
          <a:solidFill>
            <a:srgbClr val="5B1D5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48180D-78FD-EB82-5AA8-DD713A73E66F}"/>
              </a:ext>
            </a:extLst>
          </p:cNvPr>
          <p:cNvSpPr txBox="1"/>
          <p:nvPr/>
        </p:nvSpPr>
        <p:spPr>
          <a:xfrm>
            <a:off x="3175000" y="5389172"/>
            <a:ext cx="762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продемонстрировать результаты работы на итоговой выставке.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646B40-387D-D1CE-A99D-8B452B70A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6" b="28369" l="68604" r="96484">
                        <a14:foregroundMark x1="84717" y1="28369" x2="84717" y2="2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42" b="68814"/>
          <a:stretch>
            <a:fillRect/>
          </a:stretch>
        </p:blipFill>
        <p:spPr bwMode="auto">
          <a:xfrm>
            <a:off x="-2806" y="2020280"/>
            <a:ext cx="2390553" cy="21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92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9D98F-5BFC-978E-B384-31EE8D842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D4EA6B-260D-9966-DB19-0290FA6415D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9F4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F4E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2C2C41-EA64-0F63-7C9F-5CD43DA7680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5F3D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16CE55C-7B30-6E81-E2BF-2EC150B2EC96}"/>
              </a:ext>
            </a:extLst>
          </p:cNvPr>
          <p:cNvCxnSpPr>
            <a:cxnSpLocks/>
          </p:cNvCxnSpPr>
          <p:nvPr/>
        </p:nvCxnSpPr>
        <p:spPr>
          <a:xfrm>
            <a:off x="6096000" y="1816681"/>
            <a:ext cx="0" cy="440433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2D9443B-FBAA-782D-67F0-EDA7142A4FDE}"/>
              </a:ext>
            </a:extLst>
          </p:cNvPr>
          <p:cNvSpPr txBox="1"/>
          <p:nvPr/>
        </p:nvSpPr>
        <p:spPr>
          <a:xfrm>
            <a:off x="349250" y="436461"/>
            <a:ext cx="10668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Источники информации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67737-EE60-4966-F5FE-61C8A909BD0E}"/>
              </a:ext>
            </a:extLst>
          </p:cNvPr>
          <p:cNvSpPr txBox="1"/>
          <p:nvPr/>
        </p:nvSpPr>
        <p:spPr>
          <a:xfrm>
            <a:off x="349250" y="1190554"/>
            <a:ext cx="5080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200" b="1" dirty="0">
                <a:solidFill>
                  <a:srgbClr val="5B1D57"/>
                </a:solidFill>
                <a:latin typeface="Arial" panose="020B0604020202020204" pitchFamily="34" charset="0"/>
              </a:rPr>
              <a:t>Ключевые темы для изучения: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019F9E-7D87-0568-CCAA-3DDC7CC10329}"/>
              </a:ext>
            </a:extLst>
          </p:cNvPr>
          <p:cNvSpPr/>
          <p:nvPr/>
        </p:nvSpPr>
        <p:spPr>
          <a:xfrm>
            <a:off x="349250" y="1816681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06683-1109-412D-C9D5-F8AEAB29A1AD}"/>
              </a:ext>
            </a:extLst>
          </p:cNvPr>
          <p:cNvSpPr txBox="1"/>
          <p:nvPr/>
        </p:nvSpPr>
        <p:spPr>
          <a:xfrm>
            <a:off x="1428750" y="2020709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История и архитектура театра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452B62-5FB1-4D2E-A0F7-B64DD34116CA}"/>
              </a:ext>
            </a:extLst>
          </p:cNvPr>
          <p:cNvSpPr/>
          <p:nvPr/>
        </p:nvSpPr>
        <p:spPr>
          <a:xfrm>
            <a:off x="349250" y="2819406"/>
            <a:ext cx="5080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D67EA-EE83-95F8-2156-DC992BC87853}"/>
              </a:ext>
            </a:extLst>
          </p:cNvPr>
          <p:cNvSpPr txBox="1"/>
          <p:nvPr/>
        </p:nvSpPr>
        <p:spPr>
          <a:xfrm>
            <a:off x="1428750" y="3012855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Знаменитые балеты и оперы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D16055-32CA-AF55-9BE2-469C3E5306C5}"/>
              </a:ext>
            </a:extLst>
          </p:cNvPr>
          <p:cNvSpPr/>
          <p:nvPr/>
        </p:nvSpPr>
        <p:spPr>
          <a:xfrm>
            <a:off x="349250" y="3822131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9DB624-3976-5DD1-C801-0BD184939161}"/>
              </a:ext>
            </a:extLst>
          </p:cNvPr>
          <p:cNvSpPr txBox="1"/>
          <p:nvPr/>
        </p:nvSpPr>
        <p:spPr>
          <a:xfrm>
            <a:off x="1428750" y="4026160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Великие артисты Большого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56DEB30-DE23-340D-D22A-D08B55E6D235}"/>
              </a:ext>
            </a:extLst>
          </p:cNvPr>
          <p:cNvSpPr/>
          <p:nvPr/>
        </p:nvSpPr>
        <p:spPr>
          <a:xfrm>
            <a:off x="349250" y="4808960"/>
            <a:ext cx="5080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A85B4-A0E8-C96C-EC09-7126AB9D97F8}"/>
              </a:ext>
            </a:extLst>
          </p:cNvPr>
          <p:cNvSpPr txBox="1"/>
          <p:nvPr/>
        </p:nvSpPr>
        <p:spPr>
          <a:xfrm>
            <a:off x="1428750" y="5012988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Сценография и костюмы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8ABF74-D3A6-599F-F4E1-CB64AB87DEBF}"/>
              </a:ext>
            </a:extLst>
          </p:cNvPr>
          <p:cNvSpPr/>
          <p:nvPr/>
        </p:nvSpPr>
        <p:spPr>
          <a:xfrm>
            <a:off x="349250" y="5795788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6738C-9FEC-D813-1F70-A661597BE63B}"/>
              </a:ext>
            </a:extLst>
          </p:cNvPr>
          <p:cNvSpPr txBox="1"/>
          <p:nvPr/>
        </p:nvSpPr>
        <p:spPr>
          <a:xfrm>
            <a:off x="1098550" y="5979947"/>
            <a:ext cx="44577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Закулисье: как создается спектакль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D40B7E-08A8-A950-416F-BB4322A62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4" b="26807" l="3320" r="29688">
                        <a14:foregroundMark x1="5176" y1="19238" x2="6689" y2="23535"/>
                        <a14:foregroundMark x1="20166" y1="12939" x2="12207" y2="11279"/>
                        <a14:foregroundMark x1="12207" y1="11279" x2="12207" y2="11865"/>
                        <a14:foregroundMark x1="28711" y1="18701" x2="28125" y2="20752"/>
                        <a14:foregroundMark x1="28906" y1="17578" x2="12988" y2="15430"/>
                        <a14:foregroundMark x1="12988" y1="15430" x2="5176" y2="16016"/>
                        <a14:foregroundMark x1="5176" y1="16016" x2="3467" y2="22949"/>
                        <a14:foregroundMark x1="3467" y1="22949" x2="10352" y2="25928"/>
                        <a14:foregroundMark x1="10352" y1="25928" x2="14273" y2="26266"/>
                        <a14:foregroundMark x1="10010" y1="9277" x2="17773" y2="8545"/>
                        <a14:foregroundMark x1="17773" y1="8545" x2="23145" y2="10205"/>
                        <a14:foregroundMark x1="18164" y1="7764" x2="16309" y2="7764"/>
                        <a14:foregroundMark x1="29834" y1="17383" x2="29736" y2="24658"/>
                        <a14:foregroundMark x1="29736" y1="24658" x2="22412" y2="24951"/>
                        <a14:foregroundMark x1="22412" y1="24951" x2="21484" y2="24609"/>
                        <a14:foregroundMark x1="3320" y1="16846" x2="4248" y2="21289"/>
                        <a14:backgroundMark x1="22217" y1="27051" x2="17383" y2="27051"/>
                        <a14:backgroundMark x1="20752" y1="26855" x2="13525" y2="27588"/>
                        <a14:backgroundMark x1="20166" y1="26855" x2="14648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" t="5946" r="67593" b="71832"/>
          <a:stretch>
            <a:fillRect/>
          </a:stretch>
        </p:blipFill>
        <p:spPr bwMode="auto">
          <a:xfrm>
            <a:off x="583792" y="1951122"/>
            <a:ext cx="654457" cy="4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313EFAB-43C2-7BFB-360D-A7A4020D7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29834" l="40723" r="58643">
                        <a14:foregroundMark x1="51123" y1="29834" x2="51123" y2="29834"/>
                        <a14:foregroundMark x1="40723" y1="15186" x2="40723" y2="15186"/>
                        <a14:foregroundMark x1="54834" y1="3125" x2="54834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593" r="39074" b="67467"/>
          <a:stretch>
            <a:fillRect/>
          </a:stretch>
        </p:blipFill>
        <p:spPr bwMode="auto">
          <a:xfrm>
            <a:off x="613561" y="2860076"/>
            <a:ext cx="497690" cy="7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82CADCA-8AB8-950F-336A-2AD1DB75B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25" b="60107" l="39063" r="60986">
                        <a14:foregroundMark x1="60742" y1="53711" x2="60547" y2="55762"/>
                        <a14:foregroundMark x1="39453" y1="50928" x2="39063" y2="49805"/>
                        <a14:foregroundMark x1="59277" y1="44434" x2="59277" y2="45947"/>
                        <a14:foregroundMark x1="58496" y1="55176" x2="59082" y2="5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38207" r="36296" b="37431"/>
          <a:stretch>
            <a:fillRect/>
          </a:stretch>
        </p:blipFill>
        <p:spPr bwMode="auto">
          <a:xfrm>
            <a:off x="425604" y="3868867"/>
            <a:ext cx="736293" cy="6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9040076-395C-CEE4-0BE2-7897A3D1D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354" b="61670" l="73340" r="97021">
                        <a14:foregroundMark x1="83691" y1="38721" x2="83691" y2="38721"/>
                        <a14:foregroundMark x1="82764" y1="37402" x2="82764" y2="37402"/>
                        <a14:foregroundMark x1="73340" y1="51318" x2="73340" y2="51318"/>
                        <a14:foregroundMark x1="82568" y1="61670" x2="82568" y2="61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6" t="35778" b="36305"/>
          <a:stretch>
            <a:fillRect/>
          </a:stretch>
        </p:blipFill>
        <p:spPr bwMode="auto">
          <a:xfrm>
            <a:off x="465515" y="4808959"/>
            <a:ext cx="783470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7F77A0C7-438F-924E-32CD-0DE1A78A9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542" b="41732" l="78445" r="92472">
                        <a14:foregroundMark x1="78445" y1="32422" x2="78445" y2="32422"/>
                        <a14:foregroundMark x1="92294" y1="32617" x2="92294" y2="32617"/>
                        <a14:foregroundMark x1="89489" y1="13542" x2="89489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79" t="12198" r="5729" b="54930"/>
          <a:stretch>
            <a:fillRect/>
          </a:stretch>
        </p:blipFill>
        <p:spPr bwMode="auto">
          <a:xfrm>
            <a:off x="505309" y="5850588"/>
            <a:ext cx="605942" cy="6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AE35E6-307B-27F1-EAE2-8D723CA08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24" y="557972"/>
            <a:ext cx="1393150" cy="13931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4F51FA-FE57-A491-39CE-9D3DD1888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52" y="2072363"/>
            <a:ext cx="1393150" cy="1393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7E40A7-8882-10E2-AD0C-5555D0E4838F}"/>
              </a:ext>
            </a:extLst>
          </p:cNvPr>
          <p:cNvSpPr txBox="1"/>
          <p:nvPr/>
        </p:nvSpPr>
        <p:spPr>
          <a:xfrm>
            <a:off x="8072197" y="815965"/>
            <a:ext cx="4064000" cy="87716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Официальный сайт Государственного академического Большого театра России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DB5784-800C-5724-8585-F1E49BF9A6CC}"/>
              </a:ext>
            </a:extLst>
          </p:cNvPr>
          <p:cNvSpPr txBox="1"/>
          <p:nvPr/>
        </p:nvSpPr>
        <p:spPr>
          <a:xfrm>
            <a:off x="8068653" y="2485495"/>
            <a:ext cx="4064000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Гуманитарный просветительский проект </a:t>
            </a:r>
            <a:r>
              <a:rPr lang="ru-RU" sz="1700" b="1" dirty="0" err="1">
                <a:solidFill>
                  <a:srgbClr val="444250"/>
                </a:solidFill>
                <a:latin typeface="Arial" panose="020B0604020202020204" pitchFamily="34" charset="0"/>
              </a:rPr>
              <a:t>Культура.РФ</a:t>
            </a:r>
            <a:endParaRPr lang="ru-RU" sz="1700" b="1" dirty="0">
              <a:solidFill>
                <a:srgbClr val="444250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68F6F7-6983-2AE5-B00F-0FB5B78832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52" y="3567309"/>
            <a:ext cx="1393150" cy="13931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7A4348-28C0-2617-8F3C-E8F207E07410}"/>
              </a:ext>
            </a:extLst>
          </p:cNvPr>
          <p:cNvSpPr txBox="1"/>
          <p:nvPr/>
        </p:nvSpPr>
        <p:spPr>
          <a:xfrm>
            <a:off x="9405700" y="3694497"/>
            <a:ext cx="2641427" cy="113877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Статьи РИА Новости: </a:t>
            </a:r>
            <a:b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</a:br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«Легенды Большого», </a:t>
            </a:r>
            <a:b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</a:br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«История двух премьер»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10E526-6EAB-00C6-E44C-0B32B6B28D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52" y="5062255"/>
            <a:ext cx="1393150" cy="13931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3A6A6B-AE71-9342-F637-FBF04FC34C47}"/>
              </a:ext>
            </a:extLst>
          </p:cNvPr>
          <p:cNvSpPr txBox="1"/>
          <p:nvPr/>
        </p:nvSpPr>
        <p:spPr>
          <a:xfrm>
            <a:off x="8128001" y="5607307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Статья «Костюмы Большого»</a:t>
            </a:r>
          </a:p>
        </p:txBody>
      </p:sp>
      <p:pic>
        <p:nvPicPr>
          <p:cNvPr id="6145" name="Рисунок 6144">
            <a:extLst>
              <a:ext uri="{FF2B5EF4-FFF2-40B4-BE49-F238E27FC236}">
                <a16:creationId xmlns:a16="http://schemas.microsoft.com/office/drawing/2014/main" id="{9B89029A-5511-13BE-9AD7-8C57E38765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26" y="3567309"/>
            <a:ext cx="1393150" cy="13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6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D1FF73-82B2-8751-CB7E-3E0960A849B9}"/>
              </a:ext>
            </a:extLst>
          </p:cNvPr>
          <p:cNvSpPr/>
          <p:nvPr/>
        </p:nvSpPr>
        <p:spPr>
          <a:xfrm>
            <a:off x="8127999" y="0"/>
            <a:ext cx="406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66925F-6784-B969-DE60-E7DD49B1D21A}"/>
              </a:ext>
            </a:extLst>
          </p:cNvPr>
          <p:cNvSpPr/>
          <p:nvPr/>
        </p:nvSpPr>
        <p:spPr>
          <a:xfrm>
            <a:off x="4064000" y="0"/>
            <a:ext cx="406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2B22B9-EACF-7354-7497-8ED1698FC922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DB1CDC-6237-E931-23DD-809D47590AD0}"/>
              </a:ext>
            </a:extLst>
          </p:cNvPr>
          <p:cNvCxnSpPr/>
          <p:nvPr/>
        </p:nvCxnSpPr>
        <p:spPr>
          <a:xfrm>
            <a:off x="4064000" y="1778000"/>
            <a:ext cx="0" cy="406400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E868410-2AFF-A9B5-F7BB-7A11857E0643}"/>
              </a:ext>
            </a:extLst>
          </p:cNvPr>
          <p:cNvCxnSpPr/>
          <p:nvPr/>
        </p:nvCxnSpPr>
        <p:spPr>
          <a:xfrm>
            <a:off x="8128000" y="1778000"/>
            <a:ext cx="0" cy="406400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25DD4E-6C6C-4C98-E4A0-DF747B4FBFFB}"/>
              </a:ext>
            </a:extLst>
          </p:cNvPr>
          <p:cNvSpPr txBox="1"/>
          <p:nvPr/>
        </p:nvSpPr>
        <p:spPr>
          <a:xfrm>
            <a:off x="345688" y="287992"/>
            <a:ext cx="1066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5B1D57"/>
                </a:solidFill>
                <a:latin typeface="Arial" panose="020B0604020202020204" pitchFamily="34" charset="0"/>
              </a:rPr>
              <a:t>Актуальность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0EB37-0A61-EC35-19E4-4BEDE7F6D8FB}"/>
              </a:ext>
            </a:extLst>
          </p:cNvPr>
          <p:cNvSpPr txBox="1"/>
          <p:nvPr/>
        </p:nvSpPr>
        <p:spPr>
          <a:xfrm>
            <a:off x="508000" y="2921000"/>
            <a:ext cx="3048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2200" b="1" dirty="0">
                <a:solidFill>
                  <a:srgbClr val="5B1D57"/>
                </a:solidFill>
                <a:latin typeface="Arial" panose="020B0604020202020204" pitchFamily="34" charset="0"/>
              </a:rPr>
              <a:t>Для учащихся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C1CBA-A93F-B731-098A-D328A7E3CC02}"/>
              </a:ext>
            </a:extLst>
          </p:cNvPr>
          <p:cNvSpPr txBox="1"/>
          <p:nvPr/>
        </p:nvSpPr>
        <p:spPr>
          <a:xfrm>
            <a:off x="635000" y="3429000"/>
            <a:ext cx="2794000" cy="2380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знакомство с культурным наследием России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развитие художественного вкуса и творческого мышления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опыт командной работы над большим проектом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7E344-A1F9-6452-F0E9-20BA10A0CBB9}"/>
              </a:ext>
            </a:extLst>
          </p:cNvPr>
          <p:cNvSpPr txBox="1"/>
          <p:nvPr/>
        </p:nvSpPr>
        <p:spPr>
          <a:xfrm>
            <a:off x="4572000" y="2921000"/>
            <a:ext cx="3048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2200" b="1" dirty="0">
                <a:solidFill>
                  <a:srgbClr val="5B1D57"/>
                </a:solidFill>
                <a:latin typeface="Arial" panose="020B0604020202020204" pitchFamily="34" charset="0"/>
              </a:rPr>
              <a:t>Для педагогов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6D21C-E7D3-6647-FC61-1DCD7A43897D}"/>
              </a:ext>
            </a:extLst>
          </p:cNvPr>
          <p:cNvSpPr txBox="1"/>
          <p:nvPr/>
        </p:nvSpPr>
        <p:spPr>
          <a:xfrm>
            <a:off x="4699000" y="3429000"/>
            <a:ext cx="2794000" cy="21238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готовый алгоритм организации выставки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интеграция искусства, истории и технологий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возможность публикации педагогического опыта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99869-D29C-D4DB-637D-31577DB22F51}"/>
              </a:ext>
            </a:extLst>
          </p:cNvPr>
          <p:cNvSpPr txBox="1"/>
          <p:nvPr/>
        </p:nvSpPr>
        <p:spPr>
          <a:xfrm>
            <a:off x="8636000" y="2921000"/>
            <a:ext cx="3048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2200" b="1">
                <a:solidFill>
                  <a:srgbClr val="5B1D57"/>
                </a:solidFill>
                <a:latin typeface="Arial" panose="020B0604020202020204" pitchFamily="34" charset="0"/>
              </a:rPr>
              <a:t>Для учреждения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FFA9545-729D-CF19-9B7E-1C9882BE17AE}"/>
              </a:ext>
            </a:extLst>
          </p:cNvPr>
          <p:cNvGrpSpPr/>
          <p:nvPr/>
        </p:nvGrpSpPr>
        <p:grpSpPr>
          <a:xfrm>
            <a:off x="5225395" y="1267542"/>
            <a:ext cx="1622059" cy="1653458"/>
            <a:chOff x="5376386" y="1222315"/>
            <a:chExt cx="1439227" cy="158576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09A298EB-B1D5-0B8E-595D-FE84433C7B73}"/>
                </a:ext>
              </a:extLst>
            </p:cNvPr>
            <p:cNvSpPr/>
            <p:nvPr/>
          </p:nvSpPr>
          <p:spPr>
            <a:xfrm>
              <a:off x="5376386" y="1222315"/>
              <a:ext cx="1439226" cy="1483621"/>
            </a:xfrm>
            <a:prstGeom prst="ellipse">
              <a:avLst/>
            </a:prstGeom>
            <a:noFill/>
            <a:ln w="38100">
              <a:solidFill>
                <a:srgbClr val="276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A4B5B94-B0B7-5AFC-81C6-0FEEFDDD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80" b="90723" l="8594" r="90430">
                          <a14:foregroundMark x1="57422" y1="90723" x2="45410" y2="88867"/>
                          <a14:foregroundMark x1="9289" y1="47585" x2="9375" y2="46680"/>
                          <a14:foregroundMark x1="8700" y1="53776" x2="8737" y2="53383"/>
                          <a14:foregroundMark x1="23145" y1="17383" x2="14941" y2="17090"/>
                          <a14:foregroundMark x1="14941" y1="17090" x2="10645" y2="25488"/>
                          <a14:foregroundMark x1="10645" y1="25488" x2="10742" y2="26855"/>
                          <a14:foregroundMark x1="20020" y1="34277" x2="30273" y2="28223"/>
                          <a14:foregroundMark x1="27930" y1="29297" x2="20215" y2="38770"/>
                          <a14:foregroundMark x1="45020" y1="59375" x2="52246" y2="67383"/>
                          <a14:foregroundMark x1="52246" y1="67383" x2="59180" y2="59668"/>
                          <a14:foregroundMark x1="59180" y1="59668" x2="49609" y2="62500"/>
                          <a14:foregroundMark x1="49609" y1="62500" x2="47266" y2="57715"/>
                          <a14:foregroundMark x1="40918" y1="56543" x2="44336" y2="62695"/>
                          <a14:foregroundMark x1="44336" y1="62695" x2="55078" y2="56250"/>
                          <a14:foregroundMark x1="55078" y1="56250" x2="45313" y2="60449"/>
                          <a14:foregroundMark x1="45313" y1="60449" x2="49023" y2="58496"/>
                          <a14:foregroundMark x1="46973" y1="68652" x2="53125" y2="60840"/>
                          <a14:foregroundMark x1="53125" y1="60840" x2="58594" y2="57715"/>
                          <a14:foregroundMark x1="46875" y1="64844" x2="46875" y2="64844"/>
                          <a14:foregroundMark x1="47266" y1="62793" x2="46094" y2="68262"/>
                          <a14:foregroundMark x1="83691" y1="20410" x2="82910" y2="21777"/>
                          <a14:foregroundMark x1="67969" y1="35742" x2="79688" y2="23926"/>
                          <a14:foregroundMark x1="80371" y1="25684" x2="78613" y2="28613"/>
                          <a14:foregroundMark x1="82617" y1="20410" x2="66504" y2="36719"/>
                          <a14:foregroundMark x1="74609" y1="65625" x2="63574" y2="59180"/>
                          <a14:foregroundMark x1="74219" y1="63086" x2="60352" y2="57422"/>
                          <a14:foregroundMark x1="74219" y1="65918" x2="59961" y2="59180"/>
                          <a14:foregroundMark x1="24902" y1="64160" x2="31445" y2="61328"/>
                          <a14:foregroundMark x1="32910" y1="60254" x2="26758" y2="64551"/>
                          <a14:foregroundMark x1="72100" y1="60832" x2="61816" y2="57031"/>
                          <a14:backgroundMark x1="54883" y1="14648" x2="45020" y2="11133"/>
                          <a14:backgroundMark x1="66504" y1="14648" x2="73145" y2="22559"/>
                          <a14:backgroundMark x1="62891" y1="18945" x2="31055" y2="13184"/>
                          <a14:backgroundMark x1="31055" y1="13184" x2="67090" y2="15625"/>
                          <a14:backgroundMark x1="67090" y1="15625" x2="70898" y2="23242"/>
                          <a14:backgroundMark x1="58887" y1="13281" x2="48242" y2="8984"/>
                          <a14:backgroundMark x1="84375" y1="71680" x2="79688" y2="66309"/>
                          <a14:backgroundMark x1="87695" y1="68457" x2="85547" y2="67383"/>
                          <a14:backgroundMark x1="92090" y1="43848" x2="91309" y2="60645"/>
                          <a14:backgroundMark x1="81836" y1="31738" x2="72754" y2="41016"/>
                          <a14:backgroundMark x1="85840" y1="70215" x2="80348" y2="29551"/>
                          <a14:backgroundMark x1="71234" y1="35451" x2="82617" y2="71973"/>
                          <a14:backgroundMark x1="66211" y1="19336" x2="69565" y2="30100"/>
                          <a14:backgroundMark x1="71994" y1="27642" x2="71973" y2="27539"/>
                          <a14:backgroundMark x1="82227" y1="76953" x2="73201" y2="33460"/>
                          <a14:backgroundMark x1="68330" y1="38142" x2="67676" y2="54199"/>
                          <a14:backgroundMark x1="68750" y1="27832" x2="68619" y2="31058"/>
                          <a14:backgroundMark x1="79688" y1="55957" x2="61035" y2="49219"/>
                          <a14:backgroundMark x1="81152" y1="63477" x2="71680" y2="42773"/>
                          <a14:backgroundMark x1="71973" y1="41016" x2="61426" y2="53516"/>
                          <a14:backgroundMark x1="71680" y1="39258" x2="61426" y2="52441"/>
                          <a14:backgroundMark x1="34082" y1="13965" x2="27148" y2="14648"/>
                          <a14:backgroundMark x1="25404" y1="63168" x2="15039" y2="71973"/>
                          <a14:backgroundMark x1="35156" y1="54883" x2="29726" y2="59496"/>
                          <a14:backgroundMark x1="13574" y1="72363" x2="24219" y2="57031"/>
                          <a14:backgroundMark x1="32617" y1="52832" x2="2246" y2="60254"/>
                          <a14:backgroundMark x1="2246" y1="60254" x2="2246" y2="60254"/>
                          <a14:backgroundMark x1="16113" y1="56738" x2="7031" y2="50684"/>
                          <a14:backgroundMark x1="39160" y1="53809" x2="9180" y2="52051"/>
                          <a14:backgroundMark x1="38086" y1="51367" x2="7031" y2="50684"/>
                          <a14:backgroundMark x1="8105" y1="54199" x2="21680" y2="69922"/>
                          <a14:backgroundMark x1="19824" y1="69531" x2="19043" y2="80176"/>
                          <a14:backgroundMark x1="9961" y1="39258" x2="8887" y2="46777"/>
                          <a14:backgroundMark x1="11426" y1="52832" x2="8496" y2="48828"/>
                          <a14:backgroundMark x1="11035" y1="50977" x2="8887" y2="48145"/>
                          <a14:backgroundMark x1="65820" y1="52051" x2="88770" y2="58887"/>
                          <a14:backgroundMark x1="87695" y1="63867" x2="84180" y2="33398"/>
                          <a14:backgroundMark x1="84180" y1="33398" x2="83301" y2="32813"/>
                          <a14:backgroundMark x1="73145" y1="20703" x2="59277" y2="11816"/>
                          <a14:backgroundMark x1="67285" y1="13965" x2="76166" y2="23419"/>
                          <a14:backgroundMark x1="91309" y1="65625" x2="87109" y2="33398"/>
                          <a14:backgroundMark x1="87109" y1="33398" x2="82910" y2="27832"/>
                          <a14:backgroundMark x1="65039" y1="53516" x2="85156" y2="60938"/>
                          <a14:backgroundMark x1="79688" y1="60938" x2="73145" y2="57813"/>
                          <a14:backgroundMark x1="76367" y1="61719" x2="63574" y2="54199"/>
                          <a14:backgroundMark x1="62500" y1="55273" x2="66895" y2="563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6386" y="1290900"/>
              <a:ext cx="1439227" cy="151718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AA2925-9CC9-0C63-1BE6-CCAA81E66FC8}"/>
              </a:ext>
            </a:extLst>
          </p:cNvPr>
          <p:cNvSpPr txBox="1"/>
          <p:nvPr/>
        </p:nvSpPr>
        <p:spPr>
          <a:xfrm>
            <a:off x="8763000" y="3429000"/>
            <a:ext cx="2794000" cy="21238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повышение культурного статуса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привлечение внимания родителей и партнеров</a:t>
            </a:r>
          </a:p>
          <a:p>
            <a:pPr>
              <a:lnSpc>
                <a:spcPts val="2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500" dirty="0">
                <a:latin typeface="Arial" panose="020B0604020202020204" pitchFamily="34" charset="0"/>
              </a:rPr>
              <a:t>• участие в мероприятиях федерального уровня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FF870F-E831-F318-0FC1-7AA7E34BC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2578" l="9961" r="89844">
                        <a14:foregroundMark x1="60547" y1="38281" x2="55957" y2="35449"/>
                        <a14:foregroundMark x1="55957" y1="41113" x2="36523" y2="66504"/>
                        <a14:foregroundMark x1="36523" y1="66504" x2="58984" y2="51758"/>
                        <a14:foregroundMark x1="58984" y1="51758" x2="59473" y2="53613"/>
                        <a14:foregroundMark x1="67383" y1="47949" x2="44531" y2="34766"/>
                        <a14:foregroundMark x1="40918" y1="47949" x2="47656" y2="35059"/>
                        <a14:foregroundMark x1="34863" y1="45410" x2="61816" y2="66797"/>
                        <a14:foregroundMark x1="61816" y1="66797" x2="60156" y2="67578"/>
                        <a14:foregroundMark x1="39453" y1="56836" x2="32715" y2="58301"/>
                        <a14:foregroundMark x1="40918" y1="8691" x2="42676" y2="7910"/>
                        <a14:foregroundMark x1="39844" y1="9766" x2="33789" y2="11133"/>
                        <a14:foregroundMark x1="52344" y1="91895" x2="49512" y2="92188"/>
                        <a14:foregroundMark x1="54883" y1="91895" x2="64453" y2="90039"/>
                        <a14:foregroundMark x1="64453" y1="89746" x2="74512" y2="83691"/>
                        <a14:foregroundMark x1="27513" y1="84586" x2="22559" y2="82910"/>
                        <a14:foregroundMark x1="49121" y1="91895" x2="46256" y2="90926"/>
                        <a14:foregroundMark x1="22559" y1="82910" x2="17676" y2="77246"/>
                        <a14:foregroundMark x1="44531" y1="92578" x2="28418" y2="86523"/>
                        <a14:backgroundMark x1="24805" y1="69336" x2="26270" y2="68652"/>
                        <a14:backgroundMark x1="25195" y1="69727" x2="24805" y2="67188"/>
                        <a14:backgroundMark x1="45215" y1="89063" x2="33789" y2="86523"/>
                        <a14:backgroundMark x1="34473" y1="86523" x2="32324" y2="85449"/>
                        <a14:backgroundMark x1="33105" y1="85449" x2="29883" y2="84766"/>
                        <a14:backgroundMark x1="33398" y1="85449" x2="27734" y2="81543"/>
                        <a14:backgroundMark x1="28297" y1="84696" x2="27734" y2="83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688" y="1193670"/>
            <a:ext cx="1778000" cy="177800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BDD2600-8DF8-4808-9FFA-09768C452481}"/>
              </a:ext>
            </a:extLst>
          </p:cNvPr>
          <p:cNvGrpSpPr/>
          <p:nvPr/>
        </p:nvGrpSpPr>
        <p:grpSpPr>
          <a:xfrm>
            <a:off x="1035796" y="1142741"/>
            <a:ext cx="1992408" cy="1879859"/>
            <a:chOff x="1011522" y="1117411"/>
            <a:chExt cx="1907985" cy="1864161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65B07718-8A06-DEDB-4C41-484631AB2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66" b="90137" l="9961" r="89844">
                          <a14:foregroundMark x1="74805" y1="30664" x2="72754" y2="29688"/>
                          <a14:foregroundMark x1="66504" y1="25586" x2="62500" y2="25586"/>
                          <a14:foregroundMark x1="75781" y1="34082" x2="74805" y2="33398"/>
                          <a14:foregroundMark x1="73828" y1="29297" x2="75781" y2="34082"/>
                          <a14:foregroundMark x1="66113" y1="23828" x2="33496" y2="22852"/>
                          <a14:foregroundMark x1="67773" y1="27246" x2="67214" y2="37428"/>
                          <a14:foregroundMark x1="74805" y1="31055" x2="73828" y2="29297"/>
                          <a14:foregroundMark x1="72461" y1="28320" x2="75488" y2="31055"/>
                          <a14:foregroundMark x1="75488" y1="32324" x2="75488" y2="32324"/>
                          <a14:foregroundMark x1="73145" y1="29980" x2="73145" y2="29980"/>
                          <a14:foregroundMark x1="73145" y1="29980" x2="76465" y2="33691"/>
                          <a14:foregroundMark x1="76074" y1="31348" x2="73828" y2="29004"/>
                          <a14:foregroundMark x1="69434" y1="29980" x2="73438" y2="29980"/>
                          <a14:foregroundMark x1="69824" y1="29004" x2="71777" y2="28320"/>
                          <a14:foregroundMark x1="70801" y1="27246" x2="72461" y2="28613"/>
                          <a14:foregroundMark x1="67480" y1="23828" x2="67480" y2="27930"/>
                          <a14:foregroundMark x1="63477" y1="23828" x2="67090" y2="22852"/>
                          <a14:foregroundMark x1="61816" y1="23535" x2="67773" y2="24219"/>
                          <a14:backgroundMark x1="60156" y1="15039" x2="39551" y2="17383"/>
                          <a14:backgroundMark x1="53809" y1="10547" x2="36816" y2="7129"/>
                          <a14:backgroundMark x1="77693" y1="32795" x2="81543" y2="36523"/>
                          <a14:backgroundMark x1="69972" y1="25318" x2="71362" y2="26664"/>
                          <a14:backgroundMark x1="68198" y1="23601" x2="68433" y2="23828"/>
                          <a14:backgroundMark x1="56836" y1="12598" x2="65846" y2="21323"/>
                          <a14:backgroundMark x1="81543" y1="36523" x2="76172" y2="70605"/>
                          <a14:backgroundMark x1="76172" y1="70605" x2="75488" y2="71191"/>
                          <a14:backgroundMark x1="70117" y1="80078" x2="37305" y2="83105"/>
                          <a14:backgroundMark x1="37305" y1="83105" x2="23242" y2="71191"/>
                          <a14:backgroundMark x1="28516" y1="34082" x2="31543" y2="45313"/>
                          <a14:backgroundMark x1="71094" y1="37109" x2="69630" y2="38872"/>
                          <a14:backgroundMark x1="56152" y1="88965" x2="54102" y2="89258"/>
                          <a14:backgroundMark x1="52832" y1="93652" x2="53125" y2="89551"/>
                          <a14:backgroundMark x1="51172" y1="87598" x2="51172" y2="96777"/>
                          <a14:backgroundMark x1="52832" y1="12598" x2="57813" y2="4102"/>
                          <a14:backgroundMark x1="56445" y1="9863" x2="55469" y2="7129"/>
                          <a14:backgroundMark x1="53516" y1="6152" x2="56445" y2="12988"/>
                          <a14:backgroundMark x1="68164" y1="42578" x2="66113" y2="44336"/>
                          <a14:backgroundMark x1="68164" y1="37793" x2="66504" y2="41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522" y="1117411"/>
              <a:ext cx="1907985" cy="1864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27BA2AF4-A856-83D9-6C13-1E557A41751B}"/>
                </a:ext>
              </a:extLst>
            </p:cNvPr>
            <p:cNvSpPr/>
            <p:nvPr/>
          </p:nvSpPr>
          <p:spPr>
            <a:xfrm>
              <a:off x="1245901" y="1241170"/>
              <a:ext cx="1439226" cy="1483621"/>
            </a:xfrm>
            <a:prstGeom prst="ellipse">
              <a:avLst/>
            </a:prstGeom>
            <a:noFill/>
            <a:ln w="38100">
              <a:solidFill>
                <a:srgbClr val="276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5041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0C329-3386-C780-62FA-3A9901DFD28F}"/>
              </a:ext>
            </a:extLst>
          </p:cNvPr>
          <p:cNvSpPr txBox="1"/>
          <p:nvPr/>
        </p:nvSpPr>
        <p:spPr>
          <a:xfrm>
            <a:off x="304800" y="421154"/>
            <a:ext cx="1066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5B1D57"/>
                </a:solidFill>
                <a:latin typeface="Arial" panose="020B0604020202020204" pitchFamily="34" charset="0"/>
              </a:rPr>
              <a:t>Этапы реализации проекта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5E9A8A7-C607-4AFD-485F-B651DE77415E}"/>
              </a:ext>
            </a:extLst>
          </p:cNvPr>
          <p:cNvSpPr/>
          <p:nvPr/>
        </p:nvSpPr>
        <p:spPr>
          <a:xfrm>
            <a:off x="444500" y="1905000"/>
            <a:ext cx="2222500" cy="1524000"/>
          </a:xfrm>
          <a:prstGeom prst="roundRect">
            <a:avLst>
              <a:gd name="adj" fmla="val 20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2D547-6BB1-F1D3-4DC5-F3693A682092}"/>
              </a:ext>
            </a:extLst>
          </p:cNvPr>
          <p:cNvSpPr txBox="1"/>
          <p:nvPr/>
        </p:nvSpPr>
        <p:spPr>
          <a:xfrm>
            <a:off x="539750" y="1866845"/>
            <a:ext cx="2032000" cy="1015663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6000" b="1" dirty="0">
                <a:solidFill>
                  <a:srgbClr val="D4AF37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88BFC-4DDD-3CCE-A30B-510E2E95D90E}"/>
              </a:ext>
            </a:extLst>
          </p:cNvPr>
          <p:cNvSpPr txBox="1"/>
          <p:nvPr/>
        </p:nvSpPr>
        <p:spPr>
          <a:xfrm>
            <a:off x="381000" y="2844353"/>
            <a:ext cx="2349500" cy="292388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300" b="1" dirty="0">
                <a:solidFill>
                  <a:srgbClr val="FFFFFF"/>
                </a:solidFill>
                <a:latin typeface="Arial" panose="020B0604020202020204" pitchFamily="34" charset="0"/>
              </a:rPr>
              <a:t>ПОДГОТОВИТЕЛЬНЫЙ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4C2A8-8966-707D-EA06-1170DD16F85E}"/>
              </a:ext>
            </a:extLst>
          </p:cNvPr>
          <p:cNvSpPr txBox="1"/>
          <p:nvPr/>
        </p:nvSpPr>
        <p:spPr>
          <a:xfrm>
            <a:off x="285750" y="4266515"/>
            <a:ext cx="2540000" cy="135421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Планирование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формирование команды</a:t>
            </a:r>
          </a:p>
          <a:p>
            <a:pPr algn="ctr"/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1 неделя</a:t>
            </a:r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DDCEF0F2-4B67-CCA1-A11E-2BC0D3F6C97D}"/>
              </a:ext>
            </a:extLst>
          </p:cNvPr>
          <p:cNvSpPr/>
          <p:nvPr/>
        </p:nvSpPr>
        <p:spPr>
          <a:xfrm rot="16200000">
            <a:off x="2832100" y="2438174"/>
            <a:ext cx="508000" cy="381000"/>
          </a:xfrm>
          <a:prstGeom prst="rtTriangl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493B97E-C887-704E-9BE9-A0F4476F4591}"/>
              </a:ext>
            </a:extLst>
          </p:cNvPr>
          <p:cNvSpPr/>
          <p:nvPr/>
        </p:nvSpPr>
        <p:spPr>
          <a:xfrm>
            <a:off x="3651250" y="1905000"/>
            <a:ext cx="2032000" cy="1524000"/>
          </a:xfrm>
          <a:prstGeom prst="roundRect">
            <a:avLst>
              <a:gd name="adj" fmla="val 20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0CD83-89EB-E371-A43B-BC831A1C891E}"/>
              </a:ext>
            </a:extLst>
          </p:cNvPr>
          <p:cNvSpPr txBox="1"/>
          <p:nvPr/>
        </p:nvSpPr>
        <p:spPr>
          <a:xfrm>
            <a:off x="3667125" y="1873339"/>
            <a:ext cx="2032000" cy="1015663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6000" b="1" dirty="0">
                <a:solidFill>
                  <a:srgbClr val="D4AF37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D70F3-4ED6-FDAA-CBE6-3B954396BB97}"/>
              </a:ext>
            </a:extLst>
          </p:cNvPr>
          <p:cNvSpPr txBox="1"/>
          <p:nvPr/>
        </p:nvSpPr>
        <p:spPr>
          <a:xfrm>
            <a:off x="3659188" y="2844353"/>
            <a:ext cx="2032000" cy="292388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300" b="1" dirty="0">
                <a:solidFill>
                  <a:srgbClr val="FFFFFF"/>
                </a:solidFill>
                <a:latin typeface="Arial" panose="020B0604020202020204" pitchFamily="34" charset="0"/>
              </a:rPr>
              <a:t>ОСНОВНОЙ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1B460-6E04-893C-05EF-EC1DFA966AF3}"/>
              </a:ext>
            </a:extLst>
          </p:cNvPr>
          <p:cNvSpPr txBox="1"/>
          <p:nvPr/>
        </p:nvSpPr>
        <p:spPr>
          <a:xfrm>
            <a:off x="3413125" y="4266515"/>
            <a:ext cx="2540000" cy="10977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Изучение темы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творческая работа</a:t>
            </a:r>
          </a:p>
          <a:p>
            <a:pPr algn="ctr"/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6-8 недель</a:t>
            </a:r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04B1F347-625C-B0D4-323B-67F84F29C317}"/>
              </a:ext>
            </a:extLst>
          </p:cNvPr>
          <p:cNvSpPr/>
          <p:nvPr/>
        </p:nvSpPr>
        <p:spPr>
          <a:xfrm rot="16200000">
            <a:off x="5881687" y="2438173"/>
            <a:ext cx="508000" cy="381000"/>
          </a:xfrm>
          <a:prstGeom prst="rtTriangl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E5A5A9-5181-99FE-C0E0-93662770ED13}"/>
              </a:ext>
            </a:extLst>
          </p:cNvPr>
          <p:cNvSpPr/>
          <p:nvPr/>
        </p:nvSpPr>
        <p:spPr>
          <a:xfrm>
            <a:off x="6604000" y="1905000"/>
            <a:ext cx="2032000" cy="1524000"/>
          </a:xfrm>
          <a:prstGeom prst="roundRect">
            <a:avLst>
              <a:gd name="adj" fmla="val 20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63217-A7D5-58ED-99D4-C5C7F6768EDA}"/>
              </a:ext>
            </a:extLst>
          </p:cNvPr>
          <p:cNvSpPr txBox="1"/>
          <p:nvPr/>
        </p:nvSpPr>
        <p:spPr>
          <a:xfrm>
            <a:off x="6619875" y="1866845"/>
            <a:ext cx="2032000" cy="1015663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6000" b="1" dirty="0">
                <a:solidFill>
                  <a:srgbClr val="D4AF37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D8E89-4C0D-9E4E-9AA6-AE543B9050BE}"/>
              </a:ext>
            </a:extLst>
          </p:cNvPr>
          <p:cNvSpPr txBox="1"/>
          <p:nvPr/>
        </p:nvSpPr>
        <p:spPr>
          <a:xfrm>
            <a:off x="6635750" y="2844353"/>
            <a:ext cx="2032000" cy="292388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300" b="1" dirty="0">
                <a:solidFill>
                  <a:srgbClr val="FFFFFF"/>
                </a:solidFill>
                <a:latin typeface="Arial" panose="020B0604020202020204" pitchFamily="34" charset="0"/>
              </a:rPr>
              <a:t>ЗАКЛЮЧИТЕЛЬНЫЙ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695CC-6D4E-1140-75EB-D795A7A2F46E}"/>
              </a:ext>
            </a:extLst>
          </p:cNvPr>
          <p:cNvSpPr txBox="1"/>
          <p:nvPr/>
        </p:nvSpPr>
        <p:spPr>
          <a:xfrm>
            <a:off x="6381750" y="4266515"/>
            <a:ext cx="2540000" cy="10977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Организация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проведение выставки</a:t>
            </a:r>
          </a:p>
          <a:p>
            <a:pPr algn="ctr"/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1 неделя</a:t>
            </a:r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D07D9EC0-0424-A900-B99D-3E4B6857C452}"/>
              </a:ext>
            </a:extLst>
          </p:cNvPr>
          <p:cNvSpPr/>
          <p:nvPr/>
        </p:nvSpPr>
        <p:spPr>
          <a:xfrm rot="16200000">
            <a:off x="8763000" y="2413000"/>
            <a:ext cx="508000" cy="381000"/>
          </a:xfrm>
          <a:prstGeom prst="rtTriangl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9CCB313-A432-8050-A266-117CB418F735}"/>
              </a:ext>
            </a:extLst>
          </p:cNvPr>
          <p:cNvSpPr/>
          <p:nvPr/>
        </p:nvSpPr>
        <p:spPr>
          <a:xfrm>
            <a:off x="9525000" y="1905000"/>
            <a:ext cx="2032000" cy="1524000"/>
          </a:xfrm>
          <a:prstGeom prst="roundRect">
            <a:avLst>
              <a:gd name="adj" fmla="val 20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31DED-ABB2-2831-7CEE-65AA40EC8572}"/>
              </a:ext>
            </a:extLst>
          </p:cNvPr>
          <p:cNvSpPr txBox="1"/>
          <p:nvPr/>
        </p:nvSpPr>
        <p:spPr>
          <a:xfrm>
            <a:off x="9493250" y="1866845"/>
            <a:ext cx="2032000" cy="1015663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6000" b="1" dirty="0">
                <a:solidFill>
                  <a:srgbClr val="D4AF37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F50162-7D30-7166-C0F3-27C671FAFDA2}"/>
              </a:ext>
            </a:extLst>
          </p:cNvPr>
          <p:cNvSpPr txBox="1"/>
          <p:nvPr/>
        </p:nvSpPr>
        <p:spPr>
          <a:xfrm>
            <a:off x="9556750" y="2844353"/>
            <a:ext cx="2032000" cy="292388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300" b="1" dirty="0">
                <a:solidFill>
                  <a:srgbClr val="FFFFFF"/>
                </a:solidFill>
                <a:latin typeface="Arial" panose="020B0604020202020204" pitchFamily="34" charset="0"/>
              </a:rPr>
              <a:t>ПОСТПРОЕКТНЫЙ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6D5F40-8011-0335-3C08-33D8EC56A201}"/>
              </a:ext>
            </a:extLst>
          </p:cNvPr>
          <p:cNvSpPr txBox="1"/>
          <p:nvPr/>
        </p:nvSpPr>
        <p:spPr>
          <a:xfrm>
            <a:off x="9207500" y="4266515"/>
            <a:ext cx="2540000" cy="135421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Анализ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документирование результатов</a:t>
            </a:r>
          </a:p>
          <a:p>
            <a:pPr algn="ctr"/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После выставки</a:t>
            </a:r>
          </a:p>
        </p:txBody>
      </p:sp>
    </p:spTree>
    <p:extLst>
      <p:ext uri="{BB962C8B-B14F-4D97-AF65-F5344CB8AC3E}">
        <p14:creationId xmlns:p14="http://schemas.microsoft.com/office/powerpoint/2010/main" val="423585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DB827280-CFC6-A21A-EB80-204AF5F83300}"/>
              </a:ext>
            </a:extLst>
          </p:cNvPr>
          <p:cNvSpPr/>
          <p:nvPr/>
        </p:nvSpPr>
        <p:spPr>
          <a:xfrm>
            <a:off x="469900" y="590402"/>
            <a:ext cx="1397000" cy="1323439"/>
          </a:xfrm>
          <a:prstGeom prst="ellipse">
            <a:avLst/>
          </a:prstGeom>
          <a:solidFill>
            <a:srgbClr val="5B1D57"/>
          </a:solidFill>
          <a:ln w="635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0D2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9F818-3B0C-3547-570F-53CBAA3052E2}"/>
              </a:ext>
            </a:extLst>
          </p:cNvPr>
          <p:cNvSpPr txBox="1"/>
          <p:nvPr/>
        </p:nvSpPr>
        <p:spPr>
          <a:xfrm>
            <a:off x="215900" y="584744"/>
            <a:ext cx="1905000" cy="1323439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pPr algn="ctr"/>
            <a:r>
              <a:rPr lang="ru-RU" sz="8000" b="1" dirty="0">
                <a:solidFill>
                  <a:srgbClr val="D4AF37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F6146-4F69-78D6-79C5-ABC4A422687E}"/>
              </a:ext>
            </a:extLst>
          </p:cNvPr>
          <p:cNvSpPr txBox="1"/>
          <p:nvPr/>
        </p:nvSpPr>
        <p:spPr>
          <a:xfrm>
            <a:off x="2120900" y="682734"/>
            <a:ext cx="8382000" cy="11387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400" b="1" dirty="0">
                <a:solidFill>
                  <a:srgbClr val="550D25"/>
                </a:solidFill>
                <a:latin typeface="Arial" panose="020B0604020202020204" pitchFamily="34" charset="0"/>
              </a:rPr>
              <a:t>Этап 1. Подготовительный</a:t>
            </a:r>
          </a:p>
          <a:p>
            <a:r>
              <a:rPr lang="ru-RU" sz="3400" b="1" dirty="0">
                <a:solidFill>
                  <a:srgbClr val="550D25"/>
                </a:solidFill>
                <a:latin typeface="Arial" panose="020B0604020202020204" pitchFamily="34" charset="0"/>
              </a:rPr>
              <a:t>(1 неделя)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B7D18-4379-1DA8-9248-36BA4E37587E}"/>
              </a:ext>
            </a:extLst>
          </p:cNvPr>
          <p:cNvSpPr txBox="1"/>
          <p:nvPr/>
        </p:nvSpPr>
        <p:spPr>
          <a:xfrm>
            <a:off x="279400" y="2322695"/>
            <a:ext cx="508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444250"/>
                </a:solidFill>
                <a:latin typeface="Arial" panose="020B0604020202020204" pitchFamily="34" charset="0"/>
              </a:rPr>
              <a:t>Ключевые задачи: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D7C76F-ED85-4AE5-98C6-73389EDBEF30}"/>
              </a:ext>
            </a:extLst>
          </p:cNvPr>
          <p:cNvSpPr/>
          <p:nvPr/>
        </p:nvSpPr>
        <p:spPr>
          <a:xfrm>
            <a:off x="381000" y="2857500"/>
            <a:ext cx="381000" cy="381000"/>
          </a:xfrm>
          <a:prstGeom prst="rect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DECD0-A32B-38C8-88A7-1725500B6071}"/>
              </a:ext>
            </a:extLst>
          </p:cNvPr>
          <p:cNvSpPr txBox="1"/>
          <p:nvPr/>
        </p:nvSpPr>
        <p:spPr>
          <a:xfrm>
            <a:off x="965200" y="2846307"/>
            <a:ext cx="63500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разработка дорожной карты проекта;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C0E1EE-BE35-D98D-129D-0B2486547BD0}"/>
              </a:ext>
            </a:extLst>
          </p:cNvPr>
          <p:cNvSpPr/>
          <p:nvPr/>
        </p:nvSpPr>
        <p:spPr>
          <a:xfrm>
            <a:off x="381000" y="3445610"/>
            <a:ext cx="381000" cy="381000"/>
          </a:xfrm>
          <a:prstGeom prst="rect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80F54-159C-878A-FBC3-F75AA9E3C143}"/>
              </a:ext>
            </a:extLst>
          </p:cNvPr>
          <p:cNvSpPr txBox="1"/>
          <p:nvPr/>
        </p:nvSpPr>
        <p:spPr>
          <a:xfrm>
            <a:off x="965200" y="3377107"/>
            <a:ext cx="63500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формирование рабочих групп;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3C75C7F-E295-E09A-155E-5D9A264445BA}"/>
              </a:ext>
            </a:extLst>
          </p:cNvPr>
          <p:cNvSpPr/>
          <p:nvPr/>
        </p:nvSpPr>
        <p:spPr>
          <a:xfrm>
            <a:off x="381000" y="3994795"/>
            <a:ext cx="381000" cy="381000"/>
          </a:xfrm>
          <a:prstGeom prst="rect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AE86D-AFFA-1DB8-B077-ADA0DFF54C1D}"/>
              </a:ext>
            </a:extLst>
          </p:cNvPr>
          <p:cNvSpPr txBox="1"/>
          <p:nvPr/>
        </p:nvSpPr>
        <p:spPr>
          <a:xfrm>
            <a:off x="965200" y="3985180"/>
            <a:ext cx="63500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изучение материалов о Большом театре;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04E152-4DCA-07DE-53F5-F9FA55F608F6}"/>
              </a:ext>
            </a:extLst>
          </p:cNvPr>
          <p:cNvSpPr/>
          <p:nvPr/>
        </p:nvSpPr>
        <p:spPr>
          <a:xfrm>
            <a:off x="381000" y="4543852"/>
            <a:ext cx="381000" cy="381000"/>
          </a:xfrm>
          <a:prstGeom prst="rect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88716-6EB4-0563-FAB6-68EC8FE5C8DF}"/>
              </a:ext>
            </a:extLst>
          </p:cNvPr>
          <p:cNvSpPr txBox="1"/>
          <p:nvPr/>
        </p:nvSpPr>
        <p:spPr>
          <a:xfrm>
            <a:off x="965200" y="4481001"/>
            <a:ext cx="6350000" cy="381000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поиск партнеров.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AACAE1E-688C-103A-F973-2B46AF2AE5AC}"/>
              </a:ext>
            </a:extLst>
          </p:cNvPr>
          <p:cNvSpPr/>
          <p:nvPr/>
        </p:nvSpPr>
        <p:spPr>
          <a:xfrm>
            <a:off x="342900" y="5098684"/>
            <a:ext cx="8509000" cy="762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FCACC9-DA84-D8F0-125A-941DDD35B3F5}"/>
              </a:ext>
            </a:extLst>
          </p:cNvPr>
          <p:cNvSpPr txBox="1"/>
          <p:nvPr/>
        </p:nvSpPr>
        <p:spPr>
          <a:xfrm>
            <a:off x="469900" y="5161535"/>
            <a:ext cx="234950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b="1" dirty="0">
                <a:solidFill>
                  <a:srgbClr val="5B1D57"/>
                </a:solidFill>
                <a:latin typeface="Arial" panose="020B0604020202020204" pitchFamily="34" charset="0"/>
              </a:rPr>
              <a:t>Результат этапа: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7785D-6D18-5F87-A319-9F1C1ED3188C}"/>
              </a:ext>
            </a:extLst>
          </p:cNvPr>
          <p:cNvSpPr txBox="1"/>
          <p:nvPr/>
        </p:nvSpPr>
        <p:spPr>
          <a:xfrm>
            <a:off x="469900" y="5452512"/>
            <a:ext cx="8001000" cy="35394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готовый план проекта, сформированные команды, базовые знания о театре.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F0F7477-668C-FB5D-DD4C-D07A19665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-112" r="-370" b="112"/>
          <a:stretch>
            <a:fillRect/>
          </a:stretch>
        </p:blipFill>
        <p:spPr bwMode="auto">
          <a:xfrm>
            <a:off x="10071100" y="0"/>
            <a:ext cx="2209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DFE472A-EDED-8A88-ED50-58935376BFED}"/>
              </a:ext>
            </a:extLst>
          </p:cNvPr>
          <p:cNvGrpSpPr/>
          <p:nvPr/>
        </p:nvGrpSpPr>
        <p:grpSpPr>
          <a:xfrm>
            <a:off x="4279900" y="6175266"/>
            <a:ext cx="4572000" cy="417922"/>
            <a:chOff x="4279900" y="6175266"/>
            <a:chExt cx="4572000" cy="417922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9DA60DC-5637-955E-B826-149D138410BF}"/>
                </a:ext>
              </a:extLst>
            </p:cNvPr>
            <p:cNvSpPr/>
            <p:nvPr/>
          </p:nvSpPr>
          <p:spPr>
            <a:xfrm>
              <a:off x="4279900" y="6202578"/>
              <a:ext cx="4572000" cy="381000"/>
            </a:xfrm>
            <a:prstGeom prst="rect">
              <a:avLst/>
            </a:prstGeom>
            <a:solidFill>
              <a:srgbClr val="BBC3C7"/>
            </a:solidFill>
            <a:ln w="25400">
              <a:solidFill>
                <a:srgbClr val="D4AF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C655E56-C2C0-4A52-6888-7634B2D13F1B}"/>
                </a:ext>
              </a:extLst>
            </p:cNvPr>
            <p:cNvSpPr/>
            <p:nvPr/>
          </p:nvSpPr>
          <p:spPr>
            <a:xfrm>
              <a:off x="4279900" y="6175266"/>
              <a:ext cx="1397000" cy="417922"/>
            </a:xfrm>
            <a:prstGeom prst="rect">
              <a:avLst/>
            </a:prstGeom>
            <a:solidFill>
              <a:srgbClr val="5B1D5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B43915-1510-B249-CF27-E9E2B857A635}"/>
                </a:ext>
              </a:extLst>
            </p:cNvPr>
            <p:cNvSpPr txBox="1"/>
            <p:nvPr/>
          </p:nvSpPr>
          <p:spPr>
            <a:xfrm>
              <a:off x="4838700" y="6214512"/>
              <a:ext cx="3454400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Этап 1 из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24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15A145-170C-18BF-0C81-ED9BC21B644C}"/>
              </a:ext>
            </a:extLst>
          </p:cNvPr>
          <p:cNvSpPr txBox="1"/>
          <p:nvPr/>
        </p:nvSpPr>
        <p:spPr>
          <a:xfrm>
            <a:off x="355600" y="471388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Разработка дорожной карты проекта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384C0CF-970D-EE3A-C6F2-822498A355CE}"/>
              </a:ext>
            </a:extLst>
          </p:cNvPr>
          <p:cNvSpPr/>
          <p:nvPr/>
        </p:nvSpPr>
        <p:spPr>
          <a:xfrm>
            <a:off x="355600" y="1333500"/>
            <a:ext cx="10160000" cy="101600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EDA0B-6354-4DC5-0594-D52545B94A29}"/>
              </a:ext>
            </a:extLst>
          </p:cNvPr>
          <p:cNvSpPr txBox="1"/>
          <p:nvPr/>
        </p:nvSpPr>
        <p:spPr>
          <a:xfrm>
            <a:off x="609600" y="1403301"/>
            <a:ext cx="9652000" cy="8771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700" b="1" dirty="0">
                <a:solidFill>
                  <a:srgbClr val="5B1D57"/>
                </a:solidFill>
                <a:latin typeface="Arial" panose="020B0604020202020204" pitchFamily="34" charset="0"/>
              </a:rPr>
              <a:t>Что такое дорожная карта?</a:t>
            </a:r>
          </a:p>
          <a:p>
            <a:pPr>
              <a:lnSpc>
                <a:spcPts val="2000"/>
              </a:lnSpc>
            </a:pPr>
            <a:r>
              <a:rPr lang="ru-RU" sz="1700" b="1" dirty="0">
                <a:solidFill>
                  <a:srgbClr val="5B1D57"/>
                </a:solidFill>
                <a:latin typeface="Arial" panose="020B0604020202020204" pitchFamily="34" charset="0"/>
              </a:rPr>
              <a:t>В</a:t>
            </a:r>
            <a:r>
              <a:rPr lang="ru-RU" sz="1700" dirty="0">
                <a:latin typeface="Arial" panose="020B0604020202020204" pitchFamily="34" charset="0"/>
              </a:rPr>
              <a:t>изуализированный план реализации проекта с ключевыми этапами, сроками, ответственными и ожидаемыми результатами.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E1E04-E3F9-6B21-9F55-3AB4759FDD84}"/>
              </a:ext>
            </a:extLst>
          </p:cNvPr>
          <p:cNvSpPr txBox="1"/>
          <p:nvPr/>
        </p:nvSpPr>
        <p:spPr>
          <a:xfrm>
            <a:off x="393700" y="2512140"/>
            <a:ext cx="381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400" b="1" dirty="0">
                <a:solidFill>
                  <a:srgbClr val="5B1D57"/>
                </a:solidFill>
                <a:latin typeface="Arial" panose="020B0604020202020204" pitchFamily="34" charset="0"/>
              </a:rPr>
              <a:t>Как создать: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FF7D9FC-866E-3A7B-6449-5826CDB90486}"/>
              </a:ext>
            </a:extLst>
          </p:cNvPr>
          <p:cNvSpPr/>
          <p:nvPr/>
        </p:nvSpPr>
        <p:spPr>
          <a:xfrm>
            <a:off x="393700" y="3175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119DB-CC85-3159-1FC9-2893D1FDC644}"/>
              </a:ext>
            </a:extLst>
          </p:cNvPr>
          <p:cNvSpPr txBox="1"/>
          <p:nvPr/>
        </p:nvSpPr>
        <p:spPr>
          <a:xfrm>
            <a:off x="1155700" y="3175000"/>
            <a:ext cx="508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определите общий срок проекта (8-10 недель);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ABC079A-7675-3722-B245-2410F3A79F92}"/>
              </a:ext>
            </a:extLst>
          </p:cNvPr>
          <p:cNvSpPr/>
          <p:nvPr/>
        </p:nvSpPr>
        <p:spPr>
          <a:xfrm>
            <a:off x="393700" y="3810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24304-849A-EC5F-750F-60864A48DE71}"/>
              </a:ext>
            </a:extLst>
          </p:cNvPr>
          <p:cNvSpPr txBox="1"/>
          <p:nvPr/>
        </p:nvSpPr>
        <p:spPr>
          <a:xfrm>
            <a:off x="1155700" y="3810000"/>
            <a:ext cx="508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разбейте на этапы с конкретными датами;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C4397E4-73CC-BD0C-669D-C08AD40CEDFA}"/>
              </a:ext>
            </a:extLst>
          </p:cNvPr>
          <p:cNvSpPr/>
          <p:nvPr/>
        </p:nvSpPr>
        <p:spPr>
          <a:xfrm>
            <a:off x="393700" y="4445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F4671-8DA9-D601-D4A4-4DC5BC1E2ABD}"/>
              </a:ext>
            </a:extLst>
          </p:cNvPr>
          <p:cNvSpPr txBox="1"/>
          <p:nvPr/>
        </p:nvSpPr>
        <p:spPr>
          <a:xfrm>
            <a:off x="1155700" y="4445000"/>
            <a:ext cx="508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назначьте ответственных за каждый блок;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717C0F5-D454-E77B-3AA1-F30F60CE1A5E}"/>
              </a:ext>
            </a:extLst>
          </p:cNvPr>
          <p:cNvSpPr/>
          <p:nvPr/>
        </p:nvSpPr>
        <p:spPr>
          <a:xfrm>
            <a:off x="393700" y="5080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0AE844-B376-EB61-7053-BDB31D1C9C8C}"/>
              </a:ext>
            </a:extLst>
          </p:cNvPr>
          <p:cNvSpPr txBox="1"/>
          <p:nvPr/>
        </p:nvSpPr>
        <p:spPr>
          <a:xfrm>
            <a:off x="1155700" y="5080000"/>
            <a:ext cx="5080000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укажите контрольные точки </a:t>
            </a:r>
            <a:br>
              <a:rPr lang="ru-RU" sz="1700" dirty="0">
                <a:latin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(промежуточные результаты);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E8D8B9A-B89F-9F16-ABF4-3C50D6A691F6}"/>
              </a:ext>
            </a:extLst>
          </p:cNvPr>
          <p:cNvSpPr/>
          <p:nvPr/>
        </p:nvSpPr>
        <p:spPr>
          <a:xfrm>
            <a:off x="393700" y="5715000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52E801-05C4-E4AE-EF63-5A5A5D94D386}"/>
              </a:ext>
            </a:extLst>
          </p:cNvPr>
          <p:cNvSpPr txBox="1"/>
          <p:nvPr/>
        </p:nvSpPr>
        <p:spPr>
          <a:xfrm>
            <a:off x="1155700" y="5715000"/>
            <a:ext cx="5080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</a:rPr>
              <a:t>предусмотрите резервное время (10-15%).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B17B05-D85D-B7D5-E347-1FC490B9196F}"/>
              </a:ext>
            </a:extLst>
          </p:cNvPr>
          <p:cNvSpPr/>
          <p:nvPr/>
        </p:nvSpPr>
        <p:spPr>
          <a:xfrm>
            <a:off x="7366000" y="2921000"/>
            <a:ext cx="3810000" cy="2794000"/>
          </a:xfrm>
          <a:prstGeom prst="rect">
            <a:avLst/>
          </a:prstGeom>
          <a:solidFill>
            <a:srgbClr val="FFFFFF"/>
          </a:solidFill>
          <a:ln w="38100">
            <a:solidFill>
              <a:srgbClr val="5B1D57"/>
            </a:solidFill>
          </a:ln>
          <a:effectLst>
            <a:prstShdw prst="shdw6" dist="89802" dir="2699997">
              <a:srgbClr val="444250">
                <a:alpha val="30000"/>
              </a:srgbClr>
            </a:prst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88AB4-5B82-A850-0AA6-1416EC72FC6A}"/>
              </a:ext>
            </a:extLst>
          </p:cNvPr>
          <p:cNvSpPr txBox="1"/>
          <p:nvPr/>
        </p:nvSpPr>
        <p:spPr>
          <a:xfrm>
            <a:off x="7620000" y="3175000"/>
            <a:ext cx="3302000" cy="26468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Пример дорожной карты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(см. следующий слайд)</a:t>
            </a:r>
          </a:p>
          <a:p>
            <a:pPr>
              <a:lnSpc>
                <a:spcPts val="2000"/>
              </a:lnSpc>
            </a:pPr>
            <a:endParaRPr lang="ru-RU" sz="1600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Неделя 1: Подготовка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Недели 2-3: Изучение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Недели 4-7: Творчество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Неделя 8: Монтаж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Неделя 9: Выставка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Неделя 10: Анализ</a:t>
            </a:r>
          </a:p>
          <a:p>
            <a:endParaRPr lang="ru-RU" sz="1600" dirty="0">
              <a:solidFill>
                <a:srgbClr val="4442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4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013DC-076A-73B5-5E8B-285F9482E7EF}"/>
              </a:ext>
            </a:extLst>
          </p:cNvPr>
          <p:cNvSpPr txBox="1"/>
          <p:nvPr/>
        </p:nvSpPr>
        <p:spPr>
          <a:xfrm>
            <a:off x="355600" y="399475"/>
            <a:ext cx="10668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Дорожная карта проекта: пример на 8-10 недель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A643AD-759B-DF2F-2516-2D43D2648AF4}"/>
              </a:ext>
            </a:extLst>
          </p:cNvPr>
          <p:cNvSpPr/>
          <p:nvPr/>
        </p:nvSpPr>
        <p:spPr>
          <a:xfrm>
            <a:off x="393700" y="1300560"/>
            <a:ext cx="1308100" cy="635000"/>
          </a:xfrm>
          <a:prstGeom prst="rect">
            <a:avLst/>
          </a:prstGeom>
          <a:solidFill>
            <a:srgbClr val="5B1D57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</a:rPr>
              <a:t>Неделя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687EC5-38C2-0929-22A0-7038149C317A}"/>
              </a:ext>
            </a:extLst>
          </p:cNvPr>
          <p:cNvSpPr/>
          <p:nvPr/>
        </p:nvSpPr>
        <p:spPr>
          <a:xfrm>
            <a:off x="2305050" y="1300560"/>
            <a:ext cx="2540000" cy="635000"/>
          </a:xfrm>
          <a:prstGeom prst="rect">
            <a:avLst/>
          </a:prstGeom>
          <a:solidFill>
            <a:srgbClr val="5B1D57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FFFFFF"/>
                </a:solidFill>
                <a:latin typeface="Arial" panose="020B0604020202020204" pitchFamily="34" charset="0"/>
              </a:rPr>
              <a:t>Этап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B89A53-148E-8BBE-E45F-B6E68AC8A133}"/>
              </a:ext>
            </a:extLst>
          </p:cNvPr>
          <p:cNvSpPr/>
          <p:nvPr/>
        </p:nvSpPr>
        <p:spPr>
          <a:xfrm>
            <a:off x="5499100" y="1300560"/>
            <a:ext cx="6350000" cy="635000"/>
          </a:xfrm>
          <a:prstGeom prst="rect">
            <a:avLst/>
          </a:prstGeom>
          <a:solidFill>
            <a:srgbClr val="5B1D57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FFFFFF"/>
                </a:solidFill>
                <a:latin typeface="Arial" panose="020B0604020202020204" pitchFamily="34" charset="0"/>
              </a:rPr>
              <a:t>Ключевые действия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59DF9A-BB1B-8596-7DEE-0675ADD30D63}"/>
              </a:ext>
            </a:extLst>
          </p:cNvPr>
          <p:cNvSpPr/>
          <p:nvPr/>
        </p:nvSpPr>
        <p:spPr>
          <a:xfrm>
            <a:off x="393700" y="2003605"/>
            <a:ext cx="127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rgbClr val="44425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2E1CC6-EA2A-0911-646A-73EC18F9D4AB}"/>
              </a:ext>
            </a:extLst>
          </p:cNvPr>
          <p:cNvSpPr/>
          <p:nvPr/>
        </p:nvSpPr>
        <p:spPr>
          <a:xfrm>
            <a:off x="2305050" y="1985123"/>
            <a:ext cx="254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 dirty="0">
                <a:solidFill>
                  <a:srgbClr val="444250"/>
                </a:solidFill>
                <a:latin typeface="Arial" panose="020B0604020202020204" pitchFamily="34" charset="0"/>
              </a:rPr>
              <a:t>Подготовка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D4A3BE-DAC3-8B25-7B8F-9F1AAD47F45E}"/>
              </a:ext>
            </a:extLst>
          </p:cNvPr>
          <p:cNvSpPr/>
          <p:nvPr/>
        </p:nvSpPr>
        <p:spPr>
          <a:xfrm>
            <a:off x="5499100" y="2003605"/>
            <a:ext cx="635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Планирование, формирование групп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B9A272-EAF5-950C-C14C-91E36550BDF2}"/>
              </a:ext>
            </a:extLst>
          </p:cNvPr>
          <p:cNvSpPr/>
          <p:nvPr/>
        </p:nvSpPr>
        <p:spPr>
          <a:xfrm>
            <a:off x="393700" y="2692754"/>
            <a:ext cx="127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</a:rPr>
              <a:t>2-3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D98A91-39A1-600E-C5C0-1DB7E1C1577C}"/>
              </a:ext>
            </a:extLst>
          </p:cNvPr>
          <p:cNvSpPr/>
          <p:nvPr/>
        </p:nvSpPr>
        <p:spPr>
          <a:xfrm>
            <a:off x="2305050" y="2709410"/>
            <a:ext cx="2540000" cy="635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>
                <a:solidFill>
                  <a:srgbClr val="444250"/>
                </a:solidFill>
                <a:latin typeface="Arial" panose="020B0604020202020204" pitchFamily="34" charset="0"/>
              </a:rPr>
              <a:t>Изучение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9B5542-61B3-6A48-CCC9-33FEB3907AD5}"/>
              </a:ext>
            </a:extLst>
          </p:cNvPr>
          <p:cNvSpPr/>
          <p:nvPr/>
        </p:nvSpPr>
        <p:spPr>
          <a:xfrm>
            <a:off x="5499100" y="2706650"/>
            <a:ext cx="635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Лекции, экскурсии, исследования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E333FE-4E1D-FF1B-5570-D226849C9615}"/>
              </a:ext>
            </a:extLst>
          </p:cNvPr>
          <p:cNvSpPr/>
          <p:nvPr/>
        </p:nvSpPr>
        <p:spPr>
          <a:xfrm>
            <a:off x="393700" y="3407552"/>
            <a:ext cx="127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</a:rPr>
              <a:t>4-7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97444F-E4B9-45BA-EF87-7CA32524123F}"/>
              </a:ext>
            </a:extLst>
          </p:cNvPr>
          <p:cNvSpPr/>
          <p:nvPr/>
        </p:nvSpPr>
        <p:spPr>
          <a:xfrm>
            <a:off x="2305050" y="3429000"/>
            <a:ext cx="254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>
                <a:solidFill>
                  <a:srgbClr val="444250"/>
                </a:solidFill>
                <a:latin typeface="Arial" panose="020B0604020202020204" pitchFamily="34" charset="0"/>
              </a:rPr>
              <a:t>Творчество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8386FF-7661-7BD3-A978-8C78A54E04A6}"/>
              </a:ext>
            </a:extLst>
          </p:cNvPr>
          <p:cNvSpPr/>
          <p:nvPr/>
        </p:nvSpPr>
        <p:spPr>
          <a:xfrm>
            <a:off x="5499100" y="3409695"/>
            <a:ext cx="635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Создание работ по группам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C825460-C03F-63AE-E0D7-1303A9695C9F}"/>
              </a:ext>
            </a:extLst>
          </p:cNvPr>
          <p:cNvSpPr/>
          <p:nvPr/>
        </p:nvSpPr>
        <p:spPr>
          <a:xfrm>
            <a:off x="381000" y="4145418"/>
            <a:ext cx="127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7455A0-70AD-C3F5-E403-D142C31323DC}"/>
              </a:ext>
            </a:extLst>
          </p:cNvPr>
          <p:cNvSpPr/>
          <p:nvPr/>
        </p:nvSpPr>
        <p:spPr>
          <a:xfrm>
            <a:off x="2305050" y="4148590"/>
            <a:ext cx="2540000" cy="635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 dirty="0">
                <a:solidFill>
                  <a:srgbClr val="444250"/>
                </a:solidFill>
                <a:latin typeface="Arial" panose="020B0604020202020204" pitchFamily="34" charset="0"/>
              </a:rPr>
              <a:t>Монтаж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98FA03-235F-023E-43E0-89B6107837C3}"/>
              </a:ext>
            </a:extLst>
          </p:cNvPr>
          <p:cNvSpPr/>
          <p:nvPr/>
        </p:nvSpPr>
        <p:spPr>
          <a:xfrm>
            <a:off x="5499100" y="4112740"/>
            <a:ext cx="635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Монтаж, репетиции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E7CBF89-25EA-38EF-2AA6-DA39DE5408EC}"/>
              </a:ext>
            </a:extLst>
          </p:cNvPr>
          <p:cNvSpPr/>
          <p:nvPr/>
        </p:nvSpPr>
        <p:spPr>
          <a:xfrm>
            <a:off x="393700" y="4868180"/>
            <a:ext cx="127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46BF16-7016-6B5A-1F63-5E4909FB0F05}"/>
              </a:ext>
            </a:extLst>
          </p:cNvPr>
          <p:cNvSpPr/>
          <p:nvPr/>
        </p:nvSpPr>
        <p:spPr>
          <a:xfrm>
            <a:off x="2305050" y="4868180"/>
            <a:ext cx="254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>
                <a:solidFill>
                  <a:srgbClr val="444250"/>
                </a:solidFill>
                <a:latin typeface="Arial" panose="020B0604020202020204" pitchFamily="34" charset="0"/>
              </a:rPr>
              <a:t>Выставка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60C17D-D81E-CDC0-0EBE-7F32185DE558}"/>
              </a:ext>
            </a:extLst>
          </p:cNvPr>
          <p:cNvSpPr/>
          <p:nvPr/>
        </p:nvSpPr>
        <p:spPr>
          <a:xfrm>
            <a:off x="5499100" y="4815785"/>
            <a:ext cx="63500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Открытие и проведение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1D11FD4-87FC-1461-D4DB-71D72860082B}"/>
              </a:ext>
            </a:extLst>
          </p:cNvPr>
          <p:cNvSpPr/>
          <p:nvPr/>
        </p:nvSpPr>
        <p:spPr>
          <a:xfrm>
            <a:off x="393700" y="5587770"/>
            <a:ext cx="127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B2D6DDE-ED28-F48B-4963-AE052BCA7D89}"/>
              </a:ext>
            </a:extLst>
          </p:cNvPr>
          <p:cNvSpPr/>
          <p:nvPr/>
        </p:nvSpPr>
        <p:spPr>
          <a:xfrm>
            <a:off x="2311400" y="5587770"/>
            <a:ext cx="2540000" cy="635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500" b="1">
                <a:solidFill>
                  <a:srgbClr val="444250"/>
                </a:solidFill>
                <a:latin typeface="Arial" panose="020B0604020202020204" pitchFamily="34" charset="0"/>
              </a:rPr>
              <a:t>Анализ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D7596CC-66A5-4494-521F-1A280855BC31}"/>
              </a:ext>
            </a:extLst>
          </p:cNvPr>
          <p:cNvSpPr/>
          <p:nvPr/>
        </p:nvSpPr>
        <p:spPr>
          <a:xfrm>
            <a:off x="5499100" y="5518830"/>
            <a:ext cx="6350000" cy="635000"/>
          </a:xfrm>
          <a:prstGeom prst="rect">
            <a:avLst/>
          </a:prstGeom>
          <a:solidFill>
            <a:srgbClr val="E0F2E0"/>
          </a:solidFill>
          <a:ln w="12700">
            <a:solidFill>
              <a:srgbClr val="BBC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0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Обработка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155827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99C140-5D88-5BE1-79C0-156D308D8034}"/>
              </a:ext>
            </a:extLst>
          </p:cNvPr>
          <p:cNvSpPr txBox="1"/>
          <p:nvPr/>
        </p:nvSpPr>
        <p:spPr>
          <a:xfrm>
            <a:off x="342900" y="444669"/>
            <a:ext cx="10668000" cy="6155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400" b="1" dirty="0">
                <a:solidFill>
                  <a:srgbClr val="5B1D57"/>
                </a:solidFill>
                <a:latin typeface="Arial" panose="020B0604020202020204" pitchFamily="34" charset="0"/>
              </a:rPr>
              <a:t>Формирование рабочих групп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DE1662E-B329-B126-9B48-BA96F296EC9E}"/>
              </a:ext>
            </a:extLst>
          </p:cNvPr>
          <p:cNvSpPr/>
          <p:nvPr/>
        </p:nvSpPr>
        <p:spPr>
          <a:xfrm>
            <a:off x="342900" y="1171664"/>
            <a:ext cx="2540000" cy="546727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C7D58-2597-97D1-E712-95CAF755E9D5}"/>
              </a:ext>
            </a:extLst>
          </p:cNvPr>
          <p:cNvSpPr txBox="1"/>
          <p:nvPr/>
        </p:nvSpPr>
        <p:spPr>
          <a:xfrm>
            <a:off x="469900" y="1302890"/>
            <a:ext cx="2286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По интересам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1A48FC1-67F8-712A-77CF-67151A7683CB}"/>
              </a:ext>
            </a:extLst>
          </p:cNvPr>
          <p:cNvSpPr/>
          <p:nvPr/>
        </p:nvSpPr>
        <p:spPr>
          <a:xfrm>
            <a:off x="3302000" y="1158220"/>
            <a:ext cx="2540000" cy="56017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E09E5-3449-A1CD-DC6F-9D2B1C7327E6}"/>
              </a:ext>
            </a:extLst>
          </p:cNvPr>
          <p:cNvSpPr txBox="1"/>
          <p:nvPr/>
        </p:nvSpPr>
        <p:spPr>
          <a:xfrm>
            <a:off x="3429000" y="1141676"/>
            <a:ext cx="22860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По возрастным особенностям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AEB71B9-E5AF-966C-3E76-46167BD8982B}"/>
              </a:ext>
            </a:extLst>
          </p:cNvPr>
          <p:cNvSpPr/>
          <p:nvPr/>
        </p:nvSpPr>
        <p:spPr>
          <a:xfrm>
            <a:off x="6223000" y="1158220"/>
            <a:ext cx="2540000" cy="560168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89173-EA5D-0133-FF5B-86D47C35CABC}"/>
              </a:ext>
            </a:extLst>
          </p:cNvPr>
          <p:cNvSpPr txBox="1"/>
          <p:nvPr/>
        </p:nvSpPr>
        <p:spPr>
          <a:xfrm>
            <a:off x="6159500" y="1269651"/>
            <a:ext cx="2667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По видам деятельности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0EB10B-EAD7-7484-F40D-61793F46EF44}"/>
              </a:ext>
            </a:extLst>
          </p:cNvPr>
          <p:cNvSpPr/>
          <p:nvPr/>
        </p:nvSpPr>
        <p:spPr>
          <a:xfrm>
            <a:off x="9144000" y="1158220"/>
            <a:ext cx="2540000" cy="546727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95765-039C-28A7-6261-A828689A4C36}"/>
              </a:ext>
            </a:extLst>
          </p:cNvPr>
          <p:cNvSpPr txBox="1"/>
          <p:nvPr/>
        </p:nvSpPr>
        <p:spPr>
          <a:xfrm>
            <a:off x="9271000" y="1254988"/>
            <a:ext cx="22860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С учетом ресурсов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CB494-8D24-A822-88E6-F19ECAA6C87E}"/>
              </a:ext>
            </a:extLst>
          </p:cNvPr>
          <p:cNvSpPr txBox="1"/>
          <p:nvPr/>
        </p:nvSpPr>
        <p:spPr>
          <a:xfrm>
            <a:off x="342900" y="2033943"/>
            <a:ext cx="5080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600" b="1" dirty="0">
                <a:solidFill>
                  <a:srgbClr val="5B1D57"/>
                </a:solidFill>
                <a:latin typeface="Arial" panose="020B0604020202020204" pitchFamily="34" charset="0"/>
              </a:rPr>
              <a:t>Рекомендуемые группы: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91C833C-1168-6CE9-6E12-AAAC7810E76B}"/>
              </a:ext>
            </a:extLst>
          </p:cNvPr>
          <p:cNvSpPr/>
          <p:nvPr/>
        </p:nvSpPr>
        <p:spPr>
          <a:xfrm>
            <a:off x="342900" y="2645320"/>
            <a:ext cx="4953001" cy="1686296"/>
          </a:xfrm>
          <a:prstGeom prst="roundRect">
            <a:avLst>
              <a:gd name="adj" fmla="val 15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95F607-2D82-1896-F3F5-87919BD3D3E3}"/>
              </a:ext>
            </a:extLst>
          </p:cNvPr>
          <p:cNvSpPr txBox="1"/>
          <p:nvPr/>
        </p:nvSpPr>
        <p:spPr>
          <a:xfrm>
            <a:off x="635000" y="2822004"/>
            <a:ext cx="3937000" cy="43088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2200" b="1">
                <a:solidFill>
                  <a:srgbClr val="D4AF37"/>
                </a:solidFill>
                <a:latin typeface="Arial" panose="020B0604020202020204" pitchFamily="34" charset="0"/>
              </a:rPr>
              <a:t>ХУДОЖНИКИ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82394-D020-A870-4F59-C05A4B9956D3}"/>
              </a:ext>
            </a:extLst>
          </p:cNvPr>
          <p:cNvSpPr txBox="1"/>
          <p:nvPr/>
        </p:nvSpPr>
        <p:spPr>
          <a:xfrm>
            <a:off x="596900" y="3314057"/>
            <a:ext cx="4826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Иллюстрации, живопись, графика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128A02-C9CE-4F66-7947-CFF8549051EF}"/>
              </a:ext>
            </a:extLst>
          </p:cNvPr>
          <p:cNvSpPr txBox="1"/>
          <p:nvPr/>
        </p:nvSpPr>
        <p:spPr>
          <a:xfrm>
            <a:off x="635000" y="3755698"/>
            <a:ext cx="4826000" cy="30777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400" b="1" dirty="0">
                <a:solidFill>
                  <a:srgbClr val="F5F5DC"/>
                </a:solidFill>
                <a:latin typeface="Arial" panose="020B0604020202020204" pitchFamily="34" charset="0"/>
              </a:rPr>
              <a:t>7-15 лет  |  5-8 человек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D3C3C02-CC6C-6415-B3B8-F349234A2461}"/>
              </a:ext>
            </a:extLst>
          </p:cNvPr>
          <p:cNvSpPr/>
          <p:nvPr/>
        </p:nvSpPr>
        <p:spPr>
          <a:xfrm>
            <a:off x="6096000" y="2604157"/>
            <a:ext cx="4953600" cy="1686296"/>
          </a:xfrm>
          <a:prstGeom prst="roundRect">
            <a:avLst>
              <a:gd name="adj" fmla="val 15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2DE0A-8534-E49A-8CA4-7EA55CF5CBB2}"/>
              </a:ext>
            </a:extLst>
          </p:cNvPr>
          <p:cNvSpPr txBox="1"/>
          <p:nvPr/>
        </p:nvSpPr>
        <p:spPr>
          <a:xfrm>
            <a:off x="6350000" y="2822003"/>
            <a:ext cx="3937000" cy="43088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2200" b="1" dirty="0">
                <a:solidFill>
                  <a:srgbClr val="D4AF37"/>
                </a:solidFill>
                <a:latin typeface="Arial" panose="020B0604020202020204" pitchFamily="34" charset="0"/>
              </a:rPr>
              <a:t>МАКЕТЧИКИ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221C06-5801-DF21-F6F5-08AD10C8FABB}"/>
              </a:ext>
            </a:extLst>
          </p:cNvPr>
          <p:cNvSpPr txBox="1"/>
          <p:nvPr/>
        </p:nvSpPr>
        <p:spPr>
          <a:xfrm>
            <a:off x="6350000" y="3305060"/>
            <a:ext cx="4826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Объемные модели, конструирование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94069-D906-FF00-BA5E-391EB39FA340}"/>
              </a:ext>
            </a:extLst>
          </p:cNvPr>
          <p:cNvSpPr txBox="1"/>
          <p:nvPr/>
        </p:nvSpPr>
        <p:spPr>
          <a:xfrm>
            <a:off x="6350000" y="3755697"/>
            <a:ext cx="4826000" cy="30777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400" b="1" dirty="0">
                <a:solidFill>
                  <a:srgbClr val="F5F5DC"/>
                </a:solidFill>
                <a:latin typeface="Arial" panose="020B0604020202020204" pitchFamily="34" charset="0"/>
              </a:rPr>
              <a:t>9-16 лет  |  4-6 человек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CD87DBD-5792-C249-739B-41A0004DB7DF}"/>
              </a:ext>
            </a:extLst>
          </p:cNvPr>
          <p:cNvSpPr/>
          <p:nvPr/>
        </p:nvSpPr>
        <p:spPr>
          <a:xfrm>
            <a:off x="342900" y="4639108"/>
            <a:ext cx="4953001" cy="1684800"/>
          </a:xfrm>
          <a:prstGeom prst="roundRect">
            <a:avLst>
              <a:gd name="adj" fmla="val 15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06BC9-36DB-966D-0CAE-E4F40E059488}"/>
              </a:ext>
            </a:extLst>
          </p:cNvPr>
          <p:cNvSpPr txBox="1"/>
          <p:nvPr/>
        </p:nvSpPr>
        <p:spPr>
          <a:xfrm>
            <a:off x="533400" y="4839613"/>
            <a:ext cx="3937000" cy="43088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2200" b="1" dirty="0">
                <a:solidFill>
                  <a:srgbClr val="D4AF37"/>
                </a:solidFill>
                <a:latin typeface="Arial" panose="020B0604020202020204" pitchFamily="34" charset="0"/>
              </a:rPr>
              <a:t>ДИЗАЙНЕРЫ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2A015-7BA0-7DBF-FB42-B2CA2CF44DE6}"/>
              </a:ext>
            </a:extLst>
          </p:cNvPr>
          <p:cNvSpPr txBox="1"/>
          <p:nvPr/>
        </p:nvSpPr>
        <p:spPr>
          <a:xfrm>
            <a:off x="533400" y="5358032"/>
            <a:ext cx="4826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Цифровая графика, анимация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C23068-5A24-EAE8-07A5-291C64F996F9}"/>
              </a:ext>
            </a:extLst>
          </p:cNvPr>
          <p:cNvSpPr txBox="1"/>
          <p:nvPr/>
        </p:nvSpPr>
        <p:spPr>
          <a:xfrm>
            <a:off x="635000" y="5867400"/>
            <a:ext cx="4826000" cy="30777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400" b="1" dirty="0">
                <a:solidFill>
                  <a:srgbClr val="F5F5DC"/>
                </a:solidFill>
                <a:latin typeface="Arial" panose="020B0604020202020204" pitchFamily="34" charset="0"/>
              </a:rPr>
              <a:t>12-17 лет  |  3-5 человек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52CF073-87DD-58F1-CDE8-6232F17A79D9}"/>
              </a:ext>
            </a:extLst>
          </p:cNvPr>
          <p:cNvSpPr/>
          <p:nvPr/>
        </p:nvSpPr>
        <p:spPr>
          <a:xfrm>
            <a:off x="6096000" y="4639108"/>
            <a:ext cx="4953600" cy="1684800"/>
          </a:xfrm>
          <a:prstGeom prst="roundRect">
            <a:avLst>
              <a:gd name="adj" fmla="val 15000"/>
            </a:avLst>
          </a:prstGeom>
          <a:solidFill>
            <a:srgbClr val="5B1D57"/>
          </a:solidFill>
          <a:ln w="508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F4C6FF-D2C7-E4D9-6A08-435A03D53B51}"/>
              </a:ext>
            </a:extLst>
          </p:cNvPr>
          <p:cNvSpPr txBox="1"/>
          <p:nvPr/>
        </p:nvSpPr>
        <p:spPr>
          <a:xfrm>
            <a:off x="6350000" y="4796135"/>
            <a:ext cx="3937000" cy="43088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2200" b="1" dirty="0">
                <a:solidFill>
                  <a:srgbClr val="D4AF37"/>
                </a:solidFill>
                <a:latin typeface="Arial" panose="020B0604020202020204" pitchFamily="34" charset="0"/>
              </a:rPr>
              <a:t>ЭКСКУРСОВОДЫ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223523-D350-4BED-BD79-D41627BC84B7}"/>
              </a:ext>
            </a:extLst>
          </p:cNvPr>
          <p:cNvSpPr txBox="1"/>
          <p:nvPr/>
        </p:nvSpPr>
        <p:spPr>
          <a:xfrm>
            <a:off x="6350000" y="5296842"/>
            <a:ext cx="4826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Тексты, сценарии, проведение экскурсий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2E6767-B5DD-A245-3AC8-3A73DAEEB5C1}"/>
              </a:ext>
            </a:extLst>
          </p:cNvPr>
          <p:cNvSpPr txBox="1"/>
          <p:nvPr/>
        </p:nvSpPr>
        <p:spPr>
          <a:xfrm>
            <a:off x="6350000" y="5821694"/>
            <a:ext cx="4826000" cy="307777"/>
          </a:xfrm>
          <a:prstGeom prst="rect">
            <a:avLst/>
          </a:prstGeom>
          <a:noFill/>
        </p:spPr>
        <p:txBody>
          <a:bodyPr vert="horz" rtlCol="0" anchor="ctr">
            <a:spAutoFit/>
          </a:bodyPr>
          <a:lstStyle/>
          <a:p>
            <a:r>
              <a:rPr lang="ru-RU" sz="1400" b="1">
                <a:solidFill>
                  <a:srgbClr val="F5F5DC"/>
                </a:solidFill>
                <a:latin typeface="Arial" panose="020B0604020202020204" pitchFamily="34" charset="0"/>
              </a:rPr>
              <a:t>10-17 лет  |  3-4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69038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FCA90B-D1BC-3708-AA82-443E0A57C2A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9F4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F4E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F3387D-7311-C416-2CA3-E069F030CC6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9F4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DEA7A0B-154F-78B0-1F93-DCF3B90F14ED}"/>
              </a:ext>
            </a:extLst>
          </p:cNvPr>
          <p:cNvCxnSpPr>
            <a:cxnSpLocks/>
          </p:cNvCxnSpPr>
          <p:nvPr/>
        </p:nvCxnSpPr>
        <p:spPr>
          <a:xfrm>
            <a:off x="6096000" y="1247170"/>
            <a:ext cx="0" cy="440433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6F126F4-F802-6249-8785-D26922E2730A}"/>
              </a:ext>
            </a:extLst>
          </p:cNvPr>
          <p:cNvSpPr txBox="1"/>
          <p:nvPr/>
        </p:nvSpPr>
        <p:spPr>
          <a:xfrm>
            <a:off x="-825500" y="444500"/>
            <a:ext cx="10668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ru-RU" sz="3200" b="1" dirty="0">
                <a:solidFill>
                  <a:srgbClr val="5B1D57"/>
                </a:solidFill>
                <a:latin typeface="Arial" panose="020B0604020202020204" pitchFamily="34" charset="0"/>
              </a:rPr>
              <a:t>Изучение материалов о Большом театре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243A5E8-F2D7-B641-8E0E-1BEFC9AABE63}"/>
              </a:ext>
            </a:extLst>
          </p:cNvPr>
          <p:cNvSpPr/>
          <p:nvPr/>
        </p:nvSpPr>
        <p:spPr>
          <a:xfrm>
            <a:off x="349250" y="2641599"/>
            <a:ext cx="5080000" cy="1295655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D4AF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E7347-6DDE-12BC-B96C-18E5CD0FF877}"/>
              </a:ext>
            </a:extLst>
          </p:cNvPr>
          <p:cNvSpPr txBox="1"/>
          <p:nvPr/>
        </p:nvSpPr>
        <p:spPr>
          <a:xfrm>
            <a:off x="603251" y="2737205"/>
            <a:ext cx="4572000" cy="10905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600" b="1" dirty="0">
                <a:solidFill>
                  <a:srgbClr val="5B1D57"/>
                </a:solidFill>
                <a:latin typeface="Arial" panose="020B0604020202020204" pitchFamily="34" charset="0"/>
              </a:rPr>
              <a:t>Зачем нужен этот этап?</a:t>
            </a:r>
          </a:p>
          <a:p>
            <a:pPr>
              <a:lnSpc>
                <a:spcPts val="2000"/>
              </a:lnSpc>
            </a:pPr>
            <a:r>
              <a:rPr lang="ru-RU" sz="1600" b="1" dirty="0">
                <a:latin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</a:rPr>
              <a:t> формирование теоретической базы;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определение тематических блоков;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latin typeface="Arial" panose="020B0604020202020204" pitchFamily="34" charset="0"/>
              </a:rPr>
              <a:t>• поиск вдохновения.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7A195-72C2-D901-CBD6-E9CEB23AADFE}"/>
              </a:ext>
            </a:extLst>
          </p:cNvPr>
          <p:cNvSpPr txBox="1"/>
          <p:nvPr/>
        </p:nvSpPr>
        <p:spPr>
          <a:xfrm>
            <a:off x="6350000" y="1247170"/>
            <a:ext cx="5080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200" b="1" dirty="0">
                <a:solidFill>
                  <a:srgbClr val="5B1D57"/>
                </a:solidFill>
                <a:latin typeface="Arial" panose="020B0604020202020204" pitchFamily="34" charset="0"/>
              </a:rPr>
              <a:t>Ключевые темы для изучения: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E2DA41-4072-A0D5-79DC-A2226F509906}"/>
              </a:ext>
            </a:extLst>
          </p:cNvPr>
          <p:cNvSpPr/>
          <p:nvPr/>
        </p:nvSpPr>
        <p:spPr>
          <a:xfrm>
            <a:off x="6350000" y="1727775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29D7C-F01C-D681-ABA6-CA8BFAB03F48}"/>
              </a:ext>
            </a:extLst>
          </p:cNvPr>
          <p:cNvSpPr txBox="1"/>
          <p:nvPr/>
        </p:nvSpPr>
        <p:spPr>
          <a:xfrm>
            <a:off x="7429500" y="1931803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История и архитектура театра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1D101F-729D-485E-71AE-F158614E9049}"/>
              </a:ext>
            </a:extLst>
          </p:cNvPr>
          <p:cNvSpPr/>
          <p:nvPr/>
        </p:nvSpPr>
        <p:spPr>
          <a:xfrm>
            <a:off x="6350000" y="2730500"/>
            <a:ext cx="5080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8D148-5B6F-80AB-0020-C65F7D525EC4}"/>
              </a:ext>
            </a:extLst>
          </p:cNvPr>
          <p:cNvSpPr txBox="1"/>
          <p:nvPr/>
        </p:nvSpPr>
        <p:spPr>
          <a:xfrm>
            <a:off x="7429500" y="2923949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Знаменитые балеты и оперы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597483-6ED8-6107-3A37-B3BD7E2DE6A8}"/>
              </a:ext>
            </a:extLst>
          </p:cNvPr>
          <p:cNvSpPr/>
          <p:nvPr/>
        </p:nvSpPr>
        <p:spPr>
          <a:xfrm>
            <a:off x="6350000" y="3733225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E8E5E-9B92-BB7C-23E0-E6DCE10B0A20}"/>
              </a:ext>
            </a:extLst>
          </p:cNvPr>
          <p:cNvSpPr txBox="1"/>
          <p:nvPr/>
        </p:nvSpPr>
        <p:spPr>
          <a:xfrm>
            <a:off x="7429500" y="3937254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Великие артисты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A086780-74EA-2072-4691-DA61AB489F3F}"/>
              </a:ext>
            </a:extLst>
          </p:cNvPr>
          <p:cNvSpPr/>
          <p:nvPr/>
        </p:nvSpPr>
        <p:spPr>
          <a:xfrm>
            <a:off x="6350000" y="4720054"/>
            <a:ext cx="5080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8DD397-DFD8-E990-F3D1-5AAE593EE76D}"/>
              </a:ext>
            </a:extLst>
          </p:cNvPr>
          <p:cNvSpPr txBox="1"/>
          <p:nvPr/>
        </p:nvSpPr>
        <p:spPr>
          <a:xfrm>
            <a:off x="7429500" y="4924082"/>
            <a:ext cx="40640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Сценография и костюмы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FDEE77-D404-588C-6152-13A66A109E50}"/>
              </a:ext>
            </a:extLst>
          </p:cNvPr>
          <p:cNvSpPr/>
          <p:nvPr/>
        </p:nvSpPr>
        <p:spPr>
          <a:xfrm>
            <a:off x="6350000" y="5706882"/>
            <a:ext cx="5080000" cy="76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AF3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77F6F9-E8F8-730E-76C7-D7673D30FF75}"/>
              </a:ext>
            </a:extLst>
          </p:cNvPr>
          <p:cNvSpPr txBox="1"/>
          <p:nvPr/>
        </p:nvSpPr>
        <p:spPr>
          <a:xfrm>
            <a:off x="7099300" y="5891041"/>
            <a:ext cx="4457700" cy="35394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Закулисье: как создается спектакль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A8F46-69BB-5058-0314-0164002376CC}"/>
              </a:ext>
            </a:extLst>
          </p:cNvPr>
          <p:cNvSpPr txBox="1"/>
          <p:nvPr/>
        </p:nvSpPr>
        <p:spPr>
          <a:xfrm>
            <a:off x="349250" y="6017896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u="sng" dirty="0">
                <a:solidFill>
                  <a:srgbClr val="5B1D57"/>
                </a:solidFill>
                <a:latin typeface="Arial" panose="020B0604020202020204" pitchFamily="34" charset="0"/>
                <a:hlinkClick r:id="rId2" action="ppaction://hlinksldjump"/>
              </a:rPr>
              <a:t>Источники информации &gt; (см. слайд 20)</a:t>
            </a:r>
            <a:endParaRPr lang="ru-RU" sz="1600" u="sng" dirty="0">
              <a:solidFill>
                <a:srgbClr val="5B1D57"/>
              </a:solidFill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D5943A1-604C-E1D1-0EF0-B5073A6EC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4" b="26807" l="3320" r="29688">
                        <a14:foregroundMark x1="5176" y1="19238" x2="6689" y2="23535"/>
                        <a14:foregroundMark x1="20166" y1="12939" x2="12207" y2="11279"/>
                        <a14:foregroundMark x1="12207" y1="11279" x2="12207" y2="11865"/>
                        <a14:foregroundMark x1="28711" y1="18701" x2="28125" y2="20752"/>
                        <a14:foregroundMark x1="28906" y1="17578" x2="12988" y2="15430"/>
                        <a14:foregroundMark x1="12988" y1="15430" x2="5176" y2="16016"/>
                        <a14:foregroundMark x1="5176" y1="16016" x2="3467" y2="22949"/>
                        <a14:foregroundMark x1="3467" y1="22949" x2="10352" y2="25928"/>
                        <a14:foregroundMark x1="10352" y1="25928" x2="14273" y2="26266"/>
                        <a14:foregroundMark x1="10010" y1="9277" x2="17773" y2="8545"/>
                        <a14:foregroundMark x1="17773" y1="8545" x2="23145" y2="10205"/>
                        <a14:foregroundMark x1="18164" y1="7764" x2="16309" y2="7764"/>
                        <a14:foregroundMark x1="29834" y1="17383" x2="29736" y2="24658"/>
                        <a14:foregroundMark x1="29736" y1="24658" x2="22412" y2="24951"/>
                        <a14:foregroundMark x1="22412" y1="24951" x2="21484" y2="24609"/>
                        <a14:foregroundMark x1="3320" y1="16846" x2="4248" y2="21289"/>
                        <a14:backgroundMark x1="22217" y1="27051" x2="17383" y2="27051"/>
                        <a14:backgroundMark x1="20752" y1="26855" x2="13525" y2="27588"/>
                        <a14:backgroundMark x1="20166" y1="26855" x2="14648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" t="5946" r="67593" b="71832"/>
          <a:stretch>
            <a:fillRect/>
          </a:stretch>
        </p:blipFill>
        <p:spPr bwMode="auto">
          <a:xfrm>
            <a:off x="6584542" y="1862216"/>
            <a:ext cx="654457" cy="4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48F8A6E-CDBA-7C34-5189-E9C9B397E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29834" l="40723" r="58643">
                        <a14:foregroundMark x1="51123" y1="29834" x2="51123" y2="29834"/>
                        <a14:foregroundMark x1="40723" y1="15186" x2="40723" y2="15186"/>
                        <a14:foregroundMark x1="54834" y1="3125" x2="54834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593" r="39074" b="67467"/>
          <a:stretch>
            <a:fillRect/>
          </a:stretch>
        </p:blipFill>
        <p:spPr bwMode="auto">
          <a:xfrm>
            <a:off x="6614311" y="2771170"/>
            <a:ext cx="497690" cy="7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4AE4652-5F08-B1FA-1325-3D7380E96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25" b="60107" l="39063" r="60986">
                        <a14:foregroundMark x1="60742" y1="53711" x2="60547" y2="55762"/>
                        <a14:foregroundMark x1="39453" y1="50928" x2="39063" y2="49805"/>
                        <a14:foregroundMark x1="59277" y1="44434" x2="59277" y2="45947"/>
                        <a14:foregroundMark x1="58496" y1="55176" x2="59082" y2="5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38207" r="36296" b="37431"/>
          <a:stretch>
            <a:fillRect/>
          </a:stretch>
        </p:blipFill>
        <p:spPr bwMode="auto">
          <a:xfrm>
            <a:off x="6426354" y="3779961"/>
            <a:ext cx="736293" cy="6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79E39F77-11DC-7A59-C79B-28B095659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54" b="61670" l="73340" r="97021">
                        <a14:foregroundMark x1="83691" y1="38721" x2="83691" y2="38721"/>
                        <a14:foregroundMark x1="82764" y1="37402" x2="82764" y2="37402"/>
                        <a14:foregroundMark x1="73340" y1="51318" x2="73340" y2="51318"/>
                        <a14:foregroundMark x1="82568" y1="61670" x2="82568" y2="61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6" t="35778" b="36305"/>
          <a:stretch>
            <a:fillRect/>
          </a:stretch>
        </p:blipFill>
        <p:spPr bwMode="auto">
          <a:xfrm>
            <a:off x="6466265" y="4720053"/>
            <a:ext cx="783470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4EB87E4B-3314-BD7F-0F76-FCE2A2364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542" b="41732" l="78445" r="92472">
                        <a14:foregroundMark x1="78445" y1="32422" x2="78445" y2="32422"/>
                        <a14:foregroundMark x1="92294" y1="32617" x2="92294" y2="32617"/>
                        <a14:foregroundMark x1="89489" y1="13542" x2="89489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79" t="12198" r="5729" b="54930"/>
          <a:stretch>
            <a:fillRect/>
          </a:stretch>
        </p:blipFill>
        <p:spPr bwMode="auto">
          <a:xfrm>
            <a:off x="6506059" y="5761682"/>
            <a:ext cx="605942" cy="6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36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7564</TotalTime>
  <Words>1484</Words>
  <Application>Microsoft Office PowerPoint</Application>
  <PresentationFormat>Широкоэкранный</PresentationFormat>
  <Paragraphs>348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Валерия Видяшкина</dc:creator>
  <cp:lastModifiedBy>User</cp:lastModifiedBy>
  <cp:revision>16</cp:revision>
  <dcterms:created xsi:type="dcterms:W3CDTF">2026-01-05T13:42:41Z</dcterms:created>
  <dcterms:modified xsi:type="dcterms:W3CDTF">2026-01-12T07:47:22Z</dcterms:modified>
</cp:coreProperties>
</file>