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9" r:id="rId13"/>
    <p:sldId id="268" r:id="rId14"/>
    <p:sldId id="270" r:id="rId15"/>
    <p:sldId id="271" r:id="rId16"/>
    <p:sldId id="272" r:id="rId17"/>
    <p:sldId id="273" r:id="rId18"/>
    <p:sldId id="274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B84A"/>
    <a:srgbClr val="204B82"/>
    <a:srgbClr val="F9DD47"/>
    <a:srgbClr val="FFD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>
        <p:scale>
          <a:sx n="58" d="100"/>
          <a:sy n="58" d="100"/>
        </p:scale>
        <p:origin x="896" y="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5E64F5-6D1B-4B91-9037-03DD1A6E78D7}" type="datetimeFigureOut">
              <a:rPr lang="ru-RU" smtClean="0"/>
              <a:t>18.01.2026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B06AEF-E258-40A5-AC34-E59D87EC71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25213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B06AEF-E258-40A5-AC34-E59D87EC7102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9381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0FE58C-414D-45F9-B72F-A4929A5107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F5D5386-AFD8-04DE-9490-1FE8A745DE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7C5B46-85BA-9C4F-3C52-E4CA01E4A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9B515-ED4D-4C3E-801E-05E006CF70A7}" type="datetimeFigureOut">
              <a:rPr lang="ru-RU" smtClean="0"/>
              <a:t>18.01.2026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07AE58-4164-5743-630F-B62C31161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35E19A-4BF2-A729-305D-D164ECFD9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9D35F-EF7E-49AE-866A-B7CD0848EE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98552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FAB914-55C0-C2CB-7080-6050A7AD1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A5E463C-0EBF-A05F-CF6E-CFB671DAAE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DEF79BA-623B-01AC-F0BC-6FB8360D2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9B515-ED4D-4C3E-801E-05E006CF70A7}" type="datetimeFigureOut">
              <a:rPr lang="ru-RU" smtClean="0"/>
              <a:t>18.01.2026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0D70A8A-3A15-828B-28ED-5C3CFF398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55B20D-9E3D-42A9-EEB6-C8C701F83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9D35F-EF7E-49AE-866A-B7CD0848EE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4950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3007E63-F16A-81D4-A9FF-46D7AB1786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5224D5E-2CC4-29DB-EF47-0C6299D53D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996476-6877-691B-63FF-7BD36D40B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9B515-ED4D-4C3E-801E-05E006CF70A7}" type="datetimeFigureOut">
              <a:rPr lang="ru-RU" smtClean="0"/>
              <a:t>18.01.2026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BA0A4C-4201-96BD-ABA3-730746779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790A1F-77EE-79EF-3207-124F642D9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9D35F-EF7E-49AE-866A-B7CD0848EE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3743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A057CE-5C45-E57E-0C4C-7871B0A7C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F113FE1-E3B9-71C5-D770-40ACD27071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72914C-FDDC-C314-D480-30710CD25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9B515-ED4D-4C3E-801E-05E006CF70A7}" type="datetimeFigureOut">
              <a:rPr lang="ru-RU" smtClean="0"/>
              <a:t>18.01.2026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D618A2-64F7-9D34-5FCB-0860FC2B2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674DCC1-3A5F-5D03-1FBE-EB33238FA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9D35F-EF7E-49AE-866A-B7CD0848EE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8116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3831C8-87FD-9043-0BE4-66648B97F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C4A475-2A4D-9079-211A-C0CDA23B7E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BC7ECD-9995-DEB2-2790-3E9A264F9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9B515-ED4D-4C3E-801E-05E006CF70A7}" type="datetimeFigureOut">
              <a:rPr lang="ru-RU" smtClean="0"/>
              <a:t>18.01.2026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778F8E-E36A-8C0D-9B52-1AC3AF5DA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9A3280-8DAC-6880-EA22-F08478ACE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9D35F-EF7E-49AE-866A-B7CD0848EE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408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1905F2-3504-AB08-DA7D-85793D47C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3DD2DC3-2C71-CD4C-2019-FFDEC00D1E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158B23A-9E80-F853-E3A3-FAB6CACC27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A8215D7-EBEC-07CB-54B8-65FE593EC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9B515-ED4D-4C3E-801E-05E006CF70A7}" type="datetimeFigureOut">
              <a:rPr lang="ru-RU" smtClean="0"/>
              <a:t>18.01.2026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C6D7B7C-CE3B-30E5-37F0-6907F8241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0884C4C-6097-C26D-04F4-DCA3D955A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9D35F-EF7E-49AE-866A-B7CD0848EE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0011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76898F-D094-DE0D-1ED1-1CF75A11D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D36546F-625B-2B95-3890-36A91B3B6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FE31624-199F-A44F-94A4-EA34D2F225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3E6C031-6577-C790-BC48-0CE87287FE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E6A8968-6CE8-39A3-FCBE-FB5E5F3F15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26602DD-73DC-B461-9645-BFC7B63CA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9B515-ED4D-4C3E-801E-05E006CF70A7}" type="datetimeFigureOut">
              <a:rPr lang="ru-RU" smtClean="0"/>
              <a:t>18.01.2026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DCDACD7-8965-3334-0C10-5A465006E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5E0B816-4EC4-2DA0-5314-23F7CEA24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9D35F-EF7E-49AE-866A-B7CD0848EE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2473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A446EE-E1B1-BDB7-9ED8-863FB48EE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3A9618E-D5D6-B607-8232-402F92A06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9B515-ED4D-4C3E-801E-05E006CF70A7}" type="datetimeFigureOut">
              <a:rPr lang="ru-RU" smtClean="0"/>
              <a:t>18.01.2026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C8D2324-76D4-44EB-AAA3-F1D45CFD4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B0DA748-5F86-BB4C-602E-319BA8615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9D35F-EF7E-49AE-866A-B7CD0848EE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8362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9871BD6-EB35-4350-7699-7783D6593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9B515-ED4D-4C3E-801E-05E006CF70A7}" type="datetimeFigureOut">
              <a:rPr lang="ru-RU" smtClean="0"/>
              <a:t>18.01.2026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C2CB7A1-F678-7022-A2B5-C8E9F4F3D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6EC5394-965C-1480-FBF4-B6C770F4F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9D35F-EF7E-49AE-866A-B7CD0848EE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8314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A137CA-F7A4-9C7F-C2FD-F03911E34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90912C-C725-E3B7-38F1-52364074A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044BC4D-E61F-F652-F122-F6242CB98A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7AF7F10-0B82-EB58-8F4B-4593F5AC5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9B515-ED4D-4C3E-801E-05E006CF70A7}" type="datetimeFigureOut">
              <a:rPr lang="ru-RU" smtClean="0"/>
              <a:t>18.01.2026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2B0D05-6FD2-C8DF-7DD0-2BF7BB114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C1842A3-4A91-1E71-F2F3-A3629F601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9D35F-EF7E-49AE-866A-B7CD0848EE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3828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86285D-3E00-74AB-009D-45C866D8D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DB2EB23-E5AB-D6F2-6734-ED045CA4B8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B252688-D995-ED4D-02F9-03898D4D49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D67F7F0-5CFF-315D-E1A5-431114C97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9B515-ED4D-4C3E-801E-05E006CF70A7}" type="datetimeFigureOut">
              <a:rPr lang="ru-RU" smtClean="0"/>
              <a:t>18.01.2026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B95C7C6-5A8D-694A-F005-780AA4056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B49C4E-A947-35D2-E797-78FFFAD23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9D35F-EF7E-49AE-866A-B7CD0848EE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3308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1A0259-9A83-7AAB-F6E6-B2010C2C4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97D00E6-75B1-D641-D5EA-75F774E5C4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622F37-948C-F11E-2548-522F67E258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79B515-ED4D-4C3E-801E-05E006CF70A7}" type="datetimeFigureOut">
              <a:rPr lang="ru-RU" smtClean="0"/>
              <a:t>18.01.2026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857B878-AB3B-EA68-4C21-E1B395EBAF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907838-7535-AC4A-5979-BA51962134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69D35F-EF7E-49AE-866A-B7CD0848EE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2310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5250B27-8D86-AD44-4DB8-B3C543F88E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1" r="1911" b="78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663C2DE-6ABA-6E32-D3A2-1E6BEE9DB209}"/>
              </a:ext>
            </a:extLst>
          </p:cNvPr>
          <p:cNvSpPr txBox="1"/>
          <p:nvPr/>
        </p:nvSpPr>
        <p:spPr>
          <a:xfrm>
            <a:off x="467831" y="1892596"/>
            <a:ext cx="5007936" cy="1913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3200" b="1" dirty="0">
                <a:solidFill>
                  <a:srgbClr val="204B82"/>
                </a:solidFill>
                <a:latin typeface="Montserrat Black" panose="00000A00000000000000" pitchFamily="2" charset="-52"/>
              </a:rPr>
              <a:t>УЧИТЕЛЬ ГЛАЗАМИ ДВУХ КУЛЬТУР: </a:t>
            </a:r>
            <a:br>
              <a:rPr lang="ru-RU" b="1" dirty="0">
                <a:latin typeface="Montserrat Medium" panose="00000600000000000000" pitchFamily="2" charset="-52"/>
              </a:rPr>
            </a:br>
            <a:r>
              <a:rPr lang="ru-RU" sz="2400" b="1" dirty="0">
                <a:solidFill>
                  <a:srgbClr val="FFB84A"/>
                </a:solidFill>
                <a:latin typeface="Montserrat Medium" panose="00000600000000000000" pitchFamily="2" charset="-52"/>
              </a:rPr>
              <a:t>от 10 сентября к  5 октября</a:t>
            </a:r>
          </a:p>
          <a:p>
            <a:endParaRPr lang="ru-RU" dirty="0">
              <a:latin typeface="Montserrat Medium" panose="00000600000000000000" pitchFamily="2" charset="-5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6D8FDC-3BB4-0B38-2997-B75BC9E6722A}"/>
              </a:ext>
            </a:extLst>
          </p:cNvPr>
          <p:cNvSpPr txBox="1"/>
          <p:nvPr/>
        </p:nvSpPr>
        <p:spPr>
          <a:xfrm>
            <a:off x="467831" y="3621018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04B82"/>
                </a:solidFill>
                <a:latin typeface="Montserrat Medium" panose="00000600000000000000" pitchFamily="2" charset="-52"/>
              </a:rPr>
              <a:t>Методические материалы для педагогов</a:t>
            </a:r>
          </a:p>
        </p:txBody>
      </p:sp>
    </p:spTree>
    <p:extLst>
      <p:ext uri="{BB962C8B-B14F-4D97-AF65-F5344CB8AC3E}">
        <p14:creationId xmlns:p14="http://schemas.microsoft.com/office/powerpoint/2010/main" val="7884652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8D7302-C3A9-F6EA-8711-733BFB01AF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745B678-4C93-6DD0-1AC0-4F30930BEA9B}"/>
              </a:ext>
            </a:extLst>
          </p:cNvPr>
          <p:cNvSpPr txBox="1"/>
          <p:nvPr/>
        </p:nvSpPr>
        <p:spPr>
          <a:xfrm>
            <a:off x="305981" y="445682"/>
            <a:ext cx="8890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ru-RU" sz="3600" b="1" dirty="0">
                <a:solidFill>
                  <a:srgbClr val="204B82"/>
                </a:solidFill>
                <a:latin typeface="Arial" panose="020B0604020202020204" pitchFamily="34" charset="0"/>
              </a:rPr>
              <a:t>Этап 2. Основной (1 день)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010B20C5-CD91-6879-AA63-3E86E4BA31BC}"/>
              </a:ext>
            </a:extLst>
          </p:cNvPr>
          <p:cNvGrpSpPr/>
          <p:nvPr/>
        </p:nvGrpSpPr>
        <p:grpSpPr>
          <a:xfrm>
            <a:off x="354266" y="1223615"/>
            <a:ext cx="720000" cy="720000"/>
            <a:chOff x="580952" y="2124985"/>
            <a:chExt cx="1148316" cy="1127050"/>
          </a:xfrm>
        </p:grpSpPr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CAEAC041-672A-05F2-C810-2E9C17093AAF}"/>
                </a:ext>
              </a:extLst>
            </p:cNvPr>
            <p:cNvSpPr/>
            <p:nvPr/>
          </p:nvSpPr>
          <p:spPr>
            <a:xfrm>
              <a:off x="580952" y="2124985"/>
              <a:ext cx="1148316" cy="112705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B84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0E664A16-2DC0-CC7D-5C46-2D24B8D2B2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292" t="20256" r="11017" b="77510"/>
            <a:stretch>
              <a:fillRect/>
            </a:stretch>
          </p:blipFill>
          <p:spPr>
            <a:xfrm>
              <a:off x="917081" y="3111874"/>
              <a:ext cx="476055" cy="122600"/>
            </a:xfrm>
            <a:prstGeom prst="ellipse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70B9C155-F877-E251-DD77-0926DBF4FA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292" t="20256" r="11017" b="77510"/>
            <a:stretch>
              <a:fillRect/>
            </a:stretch>
          </p:blipFill>
          <p:spPr>
            <a:xfrm>
              <a:off x="889492" y="2971828"/>
              <a:ext cx="517120" cy="244970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D5939E3E-F5AE-B0CA-031F-A385E60402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3301" b="53223" l="49512" r="71094">
                          <a14:foregroundMark x1="68262" y1="52246" x2="62305" y2="53320"/>
                          <a14:foregroundMark x1="65039" y1="38379" x2="64844" y2="46387"/>
                          <a14:foregroundMark x1="63477" y1="35938" x2="60840" y2="36914"/>
                          <a14:foregroundMark x1="66504" y1="35547" x2="59766" y2="37402"/>
                          <a14:foregroundMark x1="59766" y1="37402" x2="59766" y2="38672"/>
                          <a14:foregroundMark x1="54102" y1="47363" x2="49512" y2="388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16" t="30986" r="26117" b="44899"/>
            <a:stretch>
              <a:fillRect/>
            </a:stretch>
          </p:blipFill>
          <p:spPr>
            <a:xfrm>
              <a:off x="661012" y="2270979"/>
              <a:ext cx="852443" cy="770872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C33735E3-1E97-1F78-1CD3-76D13DFDDFA5}"/>
              </a:ext>
            </a:extLst>
          </p:cNvPr>
          <p:cNvSpPr txBox="1"/>
          <p:nvPr/>
        </p:nvSpPr>
        <p:spPr>
          <a:xfrm>
            <a:off x="1217524" y="1442099"/>
            <a:ext cx="36934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Станция 1: </a:t>
            </a:r>
            <a:r>
              <a:rPr lang="ru-RU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Путь в профессию</a:t>
            </a:r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1E31F60-C690-F81D-27E7-20CB1D7D8590}"/>
              </a:ext>
            </a:extLst>
          </p:cNvPr>
          <p:cNvSpPr txBox="1"/>
          <p:nvPr/>
        </p:nvSpPr>
        <p:spPr>
          <a:xfrm>
            <a:off x="305981" y="2159428"/>
            <a:ext cx="94990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204B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Информационные справки: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6FD96B-C405-6002-E640-6BC0763C8DCB}"/>
              </a:ext>
            </a:extLst>
          </p:cNvPr>
          <p:cNvSpPr txBox="1"/>
          <p:nvPr/>
        </p:nvSpPr>
        <p:spPr>
          <a:xfrm>
            <a:off x="305980" y="2692091"/>
            <a:ext cx="94990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204B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Россия: путь в педагогический ВУЗ.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41390F-78A0-51BE-7BB2-FE6BAFA32B1E}"/>
              </a:ext>
            </a:extLst>
          </p:cNvPr>
          <p:cNvSpPr txBox="1"/>
          <p:nvPr/>
        </p:nvSpPr>
        <p:spPr>
          <a:xfrm>
            <a:off x="305979" y="3224754"/>
            <a:ext cx="9499032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204B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 обучения: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5 лет для базового высшего образования (есть исключения. Например, для сложных профилей, требующих двойной специализации или углублённой предметной подготовки 6 лет);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solidFill>
                  <a:srgbClr val="204B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Вступительные испытания: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ЕГЭ по русскому языку, предмету выбранного предмета подготовки + предмет, определяемый ВУЗом.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Дополнительно ВУЗы могут устанавливать вступительные испытания профессиональной направленности (например, творческие задания, собеседование). 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8589A49-F931-A16D-C968-D1DAB16D4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33"/>
          <a:stretch>
            <a:fillRect/>
          </a:stretch>
        </p:blipFill>
        <p:spPr>
          <a:xfrm>
            <a:off x="10267129" y="0"/>
            <a:ext cx="1924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5868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614245-1152-6E47-D686-C03BDB3BE3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EBEE8F5-D5FE-1507-4D7A-0E3EF3F64394}"/>
              </a:ext>
            </a:extLst>
          </p:cNvPr>
          <p:cNvSpPr txBox="1"/>
          <p:nvPr/>
        </p:nvSpPr>
        <p:spPr>
          <a:xfrm>
            <a:off x="305981" y="445682"/>
            <a:ext cx="8890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ru-RU" sz="3600" b="1" dirty="0">
                <a:solidFill>
                  <a:srgbClr val="204B82"/>
                </a:solidFill>
                <a:latin typeface="Arial" panose="020B0604020202020204" pitchFamily="34" charset="0"/>
              </a:rPr>
              <a:t>Этап 2. Основной (1 день)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6D6C18B4-997C-2A29-8D0D-44A0EAF091B1}"/>
              </a:ext>
            </a:extLst>
          </p:cNvPr>
          <p:cNvGrpSpPr/>
          <p:nvPr/>
        </p:nvGrpSpPr>
        <p:grpSpPr>
          <a:xfrm>
            <a:off x="354266" y="1223615"/>
            <a:ext cx="720000" cy="720000"/>
            <a:chOff x="580952" y="2124985"/>
            <a:chExt cx="1148316" cy="1127050"/>
          </a:xfrm>
        </p:grpSpPr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CE5C5348-B80C-9FE1-FBB9-0A274AF9E7E0}"/>
                </a:ext>
              </a:extLst>
            </p:cNvPr>
            <p:cNvSpPr/>
            <p:nvPr/>
          </p:nvSpPr>
          <p:spPr>
            <a:xfrm>
              <a:off x="580952" y="2124985"/>
              <a:ext cx="1148316" cy="112705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B84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AB8AED0F-1D70-A9D6-4C18-71D02BE4F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292" t="20256" r="11017" b="77510"/>
            <a:stretch>
              <a:fillRect/>
            </a:stretch>
          </p:blipFill>
          <p:spPr>
            <a:xfrm>
              <a:off x="917081" y="3111874"/>
              <a:ext cx="476055" cy="122600"/>
            </a:xfrm>
            <a:prstGeom prst="ellipse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92D82D58-B584-BB6C-C104-ECA6D2A0A4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292" t="20256" r="11017" b="77510"/>
            <a:stretch>
              <a:fillRect/>
            </a:stretch>
          </p:blipFill>
          <p:spPr>
            <a:xfrm>
              <a:off x="889492" y="2971828"/>
              <a:ext cx="517120" cy="244970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CE4EC3C0-D430-BA80-FCBB-2484532D7D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3301" b="53223" l="49512" r="71094">
                          <a14:foregroundMark x1="68262" y1="52246" x2="62305" y2="53320"/>
                          <a14:foregroundMark x1="65039" y1="38379" x2="64844" y2="46387"/>
                          <a14:foregroundMark x1="63477" y1="35938" x2="60840" y2="36914"/>
                          <a14:foregroundMark x1="66504" y1="35547" x2="59766" y2="37402"/>
                          <a14:foregroundMark x1="59766" y1="37402" x2="59766" y2="38672"/>
                          <a14:foregroundMark x1="54102" y1="47363" x2="49512" y2="388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16" t="30986" r="26117" b="44899"/>
            <a:stretch>
              <a:fillRect/>
            </a:stretch>
          </p:blipFill>
          <p:spPr>
            <a:xfrm>
              <a:off x="661012" y="2270979"/>
              <a:ext cx="852443" cy="770872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C4108810-7181-4958-0340-6ABF8748BF2A}"/>
              </a:ext>
            </a:extLst>
          </p:cNvPr>
          <p:cNvSpPr txBox="1"/>
          <p:nvPr/>
        </p:nvSpPr>
        <p:spPr>
          <a:xfrm>
            <a:off x="1217524" y="1442099"/>
            <a:ext cx="36934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Станция 1: </a:t>
            </a:r>
            <a:r>
              <a:rPr lang="ru-RU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Путь в профессию</a:t>
            </a:r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8CBFD3-87B4-977A-7EC9-84E1AA314FC4}"/>
              </a:ext>
            </a:extLst>
          </p:cNvPr>
          <p:cNvSpPr txBox="1"/>
          <p:nvPr/>
        </p:nvSpPr>
        <p:spPr>
          <a:xfrm>
            <a:off x="305981" y="2159428"/>
            <a:ext cx="94990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204B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Информационные справки: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FEBC23-996C-F7DD-2EFD-32F174CD5E00}"/>
              </a:ext>
            </a:extLst>
          </p:cNvPr>
          <p:cNvSpPr txBox="1"/>
          <p:nvPr/>
        </p:nvSpPr>
        <p:spPr>
          <a:xfrm>
            <a:off x="305980" y="2692091"/>
            <a:ext cx="94990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204B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Китай: путь в педагогический ВУЗ.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1FD356-4D3B-3B54-AC53-C80E50C7CEC3}"/>
              </a:ext>
            </a:extLst>
          </p:cNvPr>
          <p:cNvSpPr txBox="1"/>
          <p:nvPr/>
        </p:nvSpPr>
        <p:spPr>
          <a:xfrm>
            <a:off x="305979" y="3224754"/>
            <a:ext cx="949903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204B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 обучения: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4 года для бакалавриата;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solidFill>
                  <a:srgbClr val="204B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Вступительные испытания: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Гаокао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— это единый государственный экзамен, который сдают выпускники школ для поступления в вузы Китая. Он включает обязательные предметы, такие как китайский язык и математика, а также предметы 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 выбору, соответствующие профилю подготовки.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solidFill>
                  <a:srgbClr val="204B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Интервью с профессором или приемной комиссией.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 нем просят рассказать 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 себе и своем образовании, аргументировать, почему вы решили поступить в Китай 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 выбрали этот вуз, какие у вас цели после выпуска, планируете ли подаваться на стипендию и как будете оплачивать обучение и т.п..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D8916C9-F8F2-8D9C-8256-AC400437FD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33"/>
          <a:stretch>
            <a:fillRect/>
          </a:stretch>
        </p:blipFill>
        <p:spPr>
          <a:xfrm>
            <a:off x="10267129" y="0"/>
            <a:ext cx="1924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0581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C03560-6385-984D-29CB-DC766AD537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5AA0B75-F3B2-0C8A-77DF-D4B871F7F185}"/>
              </a:ext>
            </a:extLst>
          </p:cNvPr>
          <p:cNvSpPr txBox="1"/>
          <p:nvPr/>
        </p:nvSpPr>
        <p:spPr>
          <a:xfrm>
            <a:off x="305981" y="445682"/>
            <a:ext cx="8890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ru-RU" sz="3600" b="1" dirty="0">
                <a:solidFill>
                  <a:srgbClr val="204B82"/>
                </a:solidFill>
                <a:latin typeface="Arial" panose="020B0604020202020204" pitchFamily="34" charset="0"/>
              </a:rPr>
              <a:t>Этап 2. Основной (1 день)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B1BE4210-412C-F996-5B16-8D3F83B0FADA}"/>
              </a:ext>
            </a:extLst>
          </p:cNvPr>
          <p:cNvGrpSpPr/>
          <p:nvPr/>
        </p:nvGrpSpPr>
        <p:grpSpPr>
          <a:xfrm>
            <a:off x="354266" y="1223615"/>
            <a:ext cx="720000" cy="720000"/>
            <a:chOff x="580952" y="2124985"/>
            <a:chExt cx="1148316" cy="1127050"/>
          </a:xfrm>
        </p:grpSpPr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B8B8BA9F-8294-3E46-4B18-8E343D1845AD}"/>
                </a:ext>
              </a:extLst>
            </p:cNvPr>
            <p:cNvSpPr/>
            <p:nvPr/>
          </p:nvSpPr>
          <p:spPr>
            <a:xfrm>
              <a:off x="580952" y="2124985"/>
              <a:ext cx="1148316" cy="112705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B84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B25F68CA-2960-F51A-D435-6935B07402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292" t="20256" r="11017" b="77510"/>
            <a:stretch>
              <a:fillRect/>
            </a:stretch>
          </p:blipFill>
          <p:spPr>
            <a:xfrm>
              <a:off x="917081" y="3111874"/>
              <a:ext cx="476055" cy="122600"/>
            </a:xfrm>
            <a:prstGeom prst="ellipse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7CBF68B3-60AF-8A5F-F86D-839869F2F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292" t="20256" r="11017" b="77510"/>
            <a:stretch>
              <a:fillRect/>
            </a:stretch>
          </p:blipFill>
          <p:spPr>
            <a:xfrm>
              <a:off x="889492" y="2971828"/>
              <a:ext cx="517120" cy="244970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8324C316-955E-E757-6D3E-BD7064BF00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3301" b="53223" l="49512" r="71094">
                          <a14:foregroundMark x1="68262" y1="52246" x2="62305" y2="53320"/>
                          <a14:foregroundMark x1="65039" y1="38379" x2="64844" y2="46387"/>
                          <a14:foregroundMark x1="63477" y1="35938" x2="60840" y2="36914"/>
                          <a14:foregroundMark x1="66504" y1="35547" x2="59766" y2="37402"/>
                          <a14:foregroundMark x1="59766" y1="37402" x2="59766" y2="38672"/>
                          <a14:foregroundMark x1="54102" y1="47363" x2="49512" y2="388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16" t="30986" r="26117" b="44899"/>
            <a:stretch>
              <a:fillRect/>
            </a:stretch>
          </p:blipFill>
          <p:spPr>
            <a:xfrm>
              <a:off x="661012" y="2270979"/>
              <a:ext cx="852443" cy="770872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7BFCCD8-BF79-ACAC-2102-55AAD8A6FC05}"/>
              </a:ext>
            </a:extLst>
          </p:cNvPr>
          <p:cNvSpPr txBox="1"/>
          <p:nvPr/>
        </p:nvSpPr>
        <p:spPr>
          <a:xfrm>
            <a:off x="1217524" y="1442099"/>
            <a:ext cx="36934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Станция 1: </a:t>
            </a:r>
            <a:r>
              <a:rPr lang="ru-RU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Путь в профессию</a:t>
            </a:r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0B215DB-89AC-881F-64E5-90204A881455}"/>
              </a:ext>
            </a:extLst>
          </p:cNvPr>
          <p:cNvSpPr txBox="1"/>
          <p:nvPr/>
        </p:nvSpPr>
        <p:spPr>
          <a:xfrm>
            <a:off x="305981" y="2159428"/>
            <a:ext cx="94990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204B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Интервью с приемной комиссией: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0083BD-3B8C-8EEF-6190-C4D30AF557FC}"/>
              </a:ext>
            </a:extLst>
          </p:cNvPr>
          <p:cNvSpPr txBox="1"/>
          <p:nvPr/>
        </p:nvSpPr>
        <p:spPr>
          <a:xfrm>
            <a:off x="305980" y="2692091"/>
            <a:ext cx="94990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204B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Россия: путь в педагогический ВУЗ.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FAD66F-CFC9-E1FB-DA11-E57B13C31DB9}"/>
              </a:ext>
            </a:extLst>
          </p:cNvPr>
          <p:cNvSpPr txBox="1"/>
          <p:nvPr/>
        </p:nvSpPr>
        <p:spPr>
          <a:xfrm>
            <a:off x="305979" y="3224754"/>
            <a:ext cx="949903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Почему вы решили стать учителем? Что вас вдохновляет в этой профессии?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Как вы представляете свой первый год работы в школе? Какие трудности ожидаете?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Что для вас важнее: передать знания или воспитать личность? Приведите пример.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Есть ли у вас учитель, который повлиял на ваш выбор? Чем именно?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E019155-7F99-569C-C9C5-1F592B26E2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33"/>
          <a:stretch>
            <a:fillRect/>
          </a:stretch>
        </p:blipFill>
        <p:spPr>
          <a:xfrm>
            <a:off x="10267129" y="0"/>
            <a:ext cx="1924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7457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436EFD-10C2-434A-E779-6F94365D24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F2BEAA2-6408-5616-4312-FD48F561587E}"/>
              </a:ext>
            </a:extLst>
          </p:cNvPr>
          <p:cNvSpPr txBox="1"/>
          <p:nvPr/>
        </p:nvSpPr>
        <p:spPr>
          <a:xfrm>
            <a:off x="305981" y="445682"/>
            <a:ext cx="8890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ru-RU" sz="3600" b="1" dirty="0">
                <a:solidFill>
                  <a:srgbClr val="204B82"/>
                </a:solidFill>
                <a:latin typeface="Arial" panose="020B0604020202020204" pitchFamily="34" charset="0"/>
              </a:rPr>
              <a:t>Этап 2. Основной (1 день)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F8D6AE0C-4133-846A-7C7E-7426C3967A44}"/>
              </a:ext>
            </a:extLst>
          </p:cNvPr>
          <p:cNvGrpSpPr/>
          <p:nvPr/>
        </p:nvGrpSpPr>
        <p:grpSpPr>
          <a:xfrm>
            <a:off x="354266" y="1223615"/>
            <a:ext cx="720000" cy="720000"/>
            <a:chOff x="580952" y="2124985"/>
            <a:chExt cx="1148316" cy="1127050"/>
          </a:xfrm>
        </p:grpSpPr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52EDD625-53AF-A6A4-EFD5-6A1547D6AA95}"/>
                </a:ext>
              </a:extLst>
            </p:cNvPr>
            <p:cNvSpPr/>
            <p:nvPr/>
          </p:nvSpPr>
          <p:spPr>
            <a:xfrm>
              <a:off x="580952" y="2124985"/>
              <a:ext cx="1148316" cy="112705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B84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E77035F6-23DA-FC7E-3044-59519BF5C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292" t="20256" r="11017" b="77510"/>
            <a:stretch>
              <a:fillRect/>
            </a:stretch>
          </p:blipFill>
          <p:spPr>
            <a:xfrm>
              <a:off x="917081" y="3111874"/>
              <a:ext cx="476055" cy="122600"/>
            </a:xfrm>
            <a:prstGeom prst="ellipse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936AFBAB-EB79-3DB8-19BC-808387F390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292" t="20256" r="11017" b="77510"/>
            <a:stretch>
              <a:fillRect/>
            </a:stretch>
          </p:blipFill>
          <p:spPr>
            <a:xfrm>
              <a:off x="889492" y="2971828"/>
              <a:ext cx="517120" cy="244970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E759C14D-65AE-14CB-CD7C-5C78C131C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3301" b="53223" l="49512" r="71094">
                          <a14:foregroundMark x1="68262" y1="52246" x2="62305" y2="53320"/>
                          <a14:foregroundMark x1="65039" y1="38379" x2="64844" y2="46387"/>
                          <a14:foregroundMark x1="63477" y1="35938" x2="60840" y2="36914"/>
                          <a14:foregroundMark x1="66504" y1="35547" x2="59766" y2="37402"/>
                          <a14:foregroundMark x1="59766" y1="37402" x2="59766" y2="38672"/>
                          <a14:foregroundMark x1="54102" y1="47363" x2="49512" y2="388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16" t="30986" r="26117" b="44899"/>
            <a:stretch>
              <a:fillRect/>
            </a:stretch>
          </p:blipFill>
          <p:spPr>
            <a:xfrm>
              <a:off x="661012" y="2270979"/>
              <a:ext cx="852443" cy="770872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C7800D67-CD99-997B-1B4B-79DECC6E1696}"/>
              </a:ext>
            </a:extLst>
          </p:cNvPr>
          <p:cNvSpPr txBox="1"/>
          <p:nvPr/>
        </p:nvSpPr>
        <p:spPr>
          <a:xfrm>
            <a:off x="1217524" y="1442099"/>
            <a:ext cx="36934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Станция 1: </a:t>
            </a:r>
            <a:r>
              <a:rPr lang="ru-RU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Путь в профессию</a:t>
            </a:r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CE5D8D-F2A1-ED1F-6CEA-964937974EF5}"/>
              </a:ext>
            </a:extLst>
          </p:cNvPr>
          <p:cNvSpPr txBox="1"/>
          <p:nvPr/>
        </p:nvSpPr>
        <p:spPr>
          <a:xfrm>
            <a:off x="305981" y="2159428"/>
            <a:ext cx="94990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204B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Интервью с приемной комиссией: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D6AD46-21C4-E432-5079-8BBDA853BDDB}"/>
              </a:ext>
            </a:extLst>
          </p:cNvPr>
          <p:cNvSpPr txBox="1"/>
          <p:nvPr/>
        </p:nvSpPr>
        <p:spPr>
          <a:xfrm>
            <a:off x="305980" y="2692091"/>
            <a:ext cx="94990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204B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Китай: путь в педагогический ВУЗ.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775853-DC1D-26D2-E219-D2CF0A617EF8}"/>
              </a:ext>
            </a:extLst>
          </p:cNvPr>
          <p:cNvSpPr txBox="1"/>
          <p:nvPr/>
        </p:nvSpPr>
        <p:spPr>
          <a:xfrm>
            <a:off x="305979" y="3224754"/>
            <a:ext cx="949903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чём, по‑вашему, заключается миссия учителя в современном Китае?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Как вы понимаете принцип «служения народу и партии» в профессии педагога?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Почему важно, чтобы учитель был образцом нравственности? Приведите примеры.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Почему дисциплинированность — ключевое качество учителя? Как вы её воспитываете в себе?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022038E-53EF-D803-4B68-96B001AA03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33"/>
          <a:stretch>
            <a:fillRect/>
          </a:stretch>
        </p:blipFill>
        <p:spPr>
          <a:xfrm>
            <a:off x="10267129" y="0"/>
            <a:ext cx="1924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5489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9EBCF5-A7A0-1FEF-3BD3-D6C0C8142E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FF0BE8C-AD0B-A2AA-B10B-D39B134CE807}"/>
              </a:ext>
            </a:extLst>
          </p:cNvPr>
          <p:cNvSpPr txBox="1"/>
          <p:nvPr/>
        </p:nvSpPr>
        <p:spPr>
          <a:xfrm>
            <a:off x="305981" y="445682"/>
            <a:ext cx="8890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ru-RU" sz="3600" b="1" dirty="0">
                <a:solidFill>
                  <a:srgbClr val="204B82"/>
                </a:solidFill>
                <a:latin typeface="Arial" panose="020B0604020202020204" pitchFamily="34" charset="0"/>
              </a:rPr>
              <a:t>Этап 2. Основной (1 день)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9C5C20FB-6688-59DF-E3F4-D1664C24CE97}"/>
              </a:ext>
            </a:extLst>
          </p:cNvPr>
          <p:cNvGrpSpPr/>
          <p:nvPr/>
        </p:nvGrpSpPr>
        <p:grpSpPr>
          <a:xfrm>
            <a:off x="354266" y="1223615"/>
            <a:ext cx="720000" cy="720000"/>
            <a:chOff x="580952" y="2124985"/>
            <a:chExt cx="1148316" cy="1127050"/>
          </a:xfrm>
        </p:grpSpPr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5B50EA4F-BA8D-4A74-0BDF-A4BB003C0166}"/>
                </a:ext>
              </a:extLst>
            </p:cNvPr>
            <p:cNvSpPr/>
            <p:nvPr/>
          </p:nvSpPr>
          <p:spPr>
            <a:xfrm>
              <a:off x="580952" y="2124985"/>
              <a:ext cx="1148316" cy="112705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B84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96529995-F9F2-A7CB-9800-90EB2D3561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292" t="20256" r="11017" b="77510"/>
            <a:stretch>
              <a:fillRect/>
            </a:stretch>
          </p:blipFill>
          <p:spPr>
            <a:xfrm>
              <a:off x="917081" y="3111874"/>
              <a:ext cx="476055" cy="122600"/>
            </a:xfrm>
            <a:prstGeom prst="ellipse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8CF314E7-56A9-813A-E4B0-A9CB75EC94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292" t="20256" r="11017" b="77510"/>
            <a:stretch>
              <a:fillRect/>
            </a:stretch>
          </p:blipFill>
          <p:spPr>
            <a:xfrm>
              <a:off x="889492" y="2971828"/>
              <a:ext cx="517120" cy="244970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EB3B953F-D70A-2AFB-2A77-274B30D286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3301" b="53223" l="49512" r="71094">
                          <a14:foregroundMark x1="68262" y1="52246" x2="62305" y2="53320"/>
                          <a14:foregroundMark x1="65039" y1="38379" x2="64844" y2="46387"/>
                          <a14:foregroundMark x1="63477" y1="35938" x2="60840" y2="36914"/>
                          <a14:foregroundMark x1="66504" y1="35547" x2="59766" y2="37402"/>
                          <a14:foregroundMark x1="59766" y1="37402" x2="59766" y2="38672"/>
                          <a14:foregroundMark x1="54102" y1="47363" x2="49512" y2="388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16" t="30986" r="26117" b="44899"/>
            <a:stretch>
              <a:fillRect/>
            </a:stretch>
          </p:blipFill>
          <p:spPr>
            <a:xfrm>
              <a:off x="661012" y="2270979"/>
              <a:ext cx="852443" cy="770872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6F403E3-3F6D-000E-5B6C-AB358C1781B1}"/>
              </a:ext>
            </a:extLst>
          </p:cNvPr>
          <p:cNvSpPr txBox="1"/>
          <p:nvPr/>
        </p:nvSpPr>
        <p:spPr>
          <a:xfrm>
            <a:off x="1217524" y="1442099"/>
            <a:ext cx="36934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Станция 1: </a:t>
            </a:r>
            <a:r>
              <a:rPr lang="ru-RU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Путь в профессию</a:t>
            </a:r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B80DDBE-BA29-7FD0-2793-1421EFA129C9}"/>
              </a:ext>
            </a:extLst>
          </p:cNvPr>
          <p:cNvSpPr txBox="1"/>
          <p:nvPr/>
        </p:nvSpPr>
        <p:spPr>
          <a:xfrm>
            <a:off x="305981" y="2159428"/>
            <a:ext cx="94990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204B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Пример анкеты: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4D0006EB-DB98-CE51-7F3A-045EE08BB8EE}"/>
              </a:ext>
            </a:extLst>
          </p:cNvPr>
          <p:cNvSpPr/>
          <p:nvPr/>
        </p:nvSpPr>
        <p:spPr>
          <a:xfrm>
            <a:off x="305979" y="2723879"/>
            <a:ext cx="5790021" cy="2817240"/>
          </a:xfrm>
          <a:prstGeom prst="roundRect">
            <a:avLst>
              <a:gd name="adj" fmla="val 15000"/>
            </a:avLst>
          </a:prstGeom>
          <a:solidFill>
            <a:srgbClr val="FFFFFF"/>
          </a:solidFill>
          <a:ln w="38100">
            <a:solidFill>
              <a:srgbClr val="FFB84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AE9964-D50C-7061-EE9C-B251F872A2F9}"/>
              </a:ext>
            </a:extLst>
          </p:cNvPr>
          <p:cNvSpPr txBox="1"/>
          <p:nvPr/>
        </p:nvSpPr>
        <p:spPr>
          <a:xfrm>
            <a:off x="404464" y="2967335"/>
            <a:ext cx="556667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ФИО: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 __________________________________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Страна поступления: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_____________________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Отметка приемной комиссии: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389901B9-4648-804A-0A10-1B8C0DCE6AF1}"/>
              </a:ext>
            </a:extLst>
          </p:cNvPr>
          <p:cNvSpPr/>
          <p:nvPr/>
        </p:nvSpPr>
        <p:spPr>
          <a:xfrm>
            <a:off x="6194485" y="2723879"/>
            <a:ext cx="5790021" cy="2817240"/>
          </a:xfrm>
          <a:prstGeom prst="roundRect">
            <a:avLst>
              <a:gd name="adj" fmla="val 15000"/>
            </a:avLst>
          </a:prstGeom>
          <a:solidFill>
            <a:srgbClr val="FFFFFF"/>
          </a:solidFill>
          <a:ln w="38100">
            <a:solidFill>
              <a:srgbClr val="FFB84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3C973F-18AD-8711-84DD-9CE207E2EAE6}"/>
              </a:ext>
            </a:extLst>
          </p:cNvPr>
          <p:cNvSpPr txBox="1"/>
          <p:nvPr/>
        </p:nvSpPr>
        <p:spPr>
          <a:xfrm>
            <a:off x="6306156" y="2967335"/>
            <a:ext cx="556667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ФИО: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 __________________________________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Страна поступления: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_____________________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Отметка приемной комиссии: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7F705B4-A0BE-1914-644C-A23ED52AD8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128" b="87565" l="6868" r="46766">
                        <a14:foregroundMark x1="19259" y1="17773" x2="9811" y2="37044"/>
                        <a14:foregroundMark x1="9811" y1="37044" x2="8031" y2="48698"/>
                        <a14:foregroundMark x1="8031" y1="48698" x2="27725" y2="51693"/>
                        <a14:foregroundMark x1="27725" y1="51693" x2="34411" y2="50977"/>
                        <a14:foregroundMark x1="34411" y1="50977" x2="38735" y2="51172"/>
                        <a14:foregroundMark x1="38735" y1="51172" x2="43568" y2="54167"/>
                        <a14:foregroundMark x1="43568" y1="54167" x2="42369" y2="67122"/>
                        <a14:foregroundMark x1="42369" y1="67122" x2="38735" y2="75065"/>
                        <a14:foregroundMark x1="38735" y1="75065" x2="31541" y2="83203"/>
                        <a14:foregroundMark x1="31541" y1="83203" x2="24528" y2="85286"/>
                        <a14:foregroundMark x1="24528" y1="85286" x2="19404" y2="83594"/>
                        <a14:foregroundMark x1="19404" y1="83594" x2="17805" y2="81836"/>
                        <a14:foregroundMark x1="27289" y1="40430" x2="21693" y2="58659"/>
                        <a14:foregroundMark x1="21693" y1="58659" x2="24419" y2="45313"/>
                        <a14:foregroundMark x1="24419" y1="45313" x2="17769" y2="44922"/>
                        <a14:foregroundMark x1="17769" y1="44922" x2="14753" y2="51107"/>
                        <a14:foregroundMark x1="14753" y1="51107" x2="11083" y2="48633"/>
                        <a14:foregroundMark x1="11083" y1="48633" x2="11555" y2="39128"/>
                        <a14:foregroundMark x1="11555" y1="39128" x2="14135" y2="26563"/>
                        <a14:foregroundMark x1="14135" y1="26563" x2="18278" y2="17969"/>
                        <a14:foregroundMark x1="18278" y1="17969" x2="22529" y2="14714"/>
                        <a14:foregroundMark x1="22529" y1="14714" x2="27180" y2="14128"/>
                        <a14:foregroundMark x1="27180" y1="14128" x2="31359" y2="15820"/>
                        <a14:foregroundMark x1="22856" y1="40234" x2="31977" y2="40951"/>
                        <a14:foregroundMark x1="31977" y1="40951" x2="21403" y2="57552"/>
                        <a14:foregroundMark x1="21403" y1="57552" x2="22820" y2="39909"/>
                        <a14:foregroundMark x1="22820" y1="39909" x2="26054" y2="53125"/>
                        <a14:foregroundMark x1="26054" y1="53125" x2="20349" y2="34961"/>
                        <a14:foregroundMark x1="20349" y1="34961" x2="30124" y2="47852"/>
                        <a14:foregroundMark x1="30124" y1="47852" x2="19295" y2="51237"/>
                        <a14:foregroundMark x1="19295" y1="51237" x2="29760" y2="41927"/>
                        <a14:foregroundMark x1="29760" y1="41927" x2="22311" y2="65951"/>
                        <a14:foregroundMark x1="22311" y1="65951" x2="18132" y2="41927"/>
                        <a14:foregroundMark x1="18132" y1="41927" x2="29542" y2="47917"/>
                        <a14:foregroundMark x1="29542" y1="47917" x2="15843" y2="69076"/>
                        <a14:foregroundMark x1="15843" y1="69076" x2="21984" y2="40430"/>
                        <a14:foregroundMark x1="21984" y1="40430" x2="31105" y2="48047"/>
                        <a14:foregroundMark x1="31105" y1="48047" x2="21766" y2="65169"/>
                        <a14:foregroundMark x1="21766" y1="65169" x2="25327" y2="31250"/>
                        <a14:foregroundMark x1="25327" y1="31250" x2="38118" y2="46484"/>
                        <a14:foregroundMark x1="38118" y1="46484" x2="26453" y2="55078"/>
                        <a14:foregroundMark x1="26453" y1="55078" x2="22674" y2="35807"/>
                        <a14:foregroundMark x1="22674" y1="35807" x2="33975" y2="41602"/>
                        <a14:foregroundMark x1="33975" y1="41602" x2="26344" y2="70703"/>
                        <a14:foregroundMark x1="26344" y1="70703" x2="17987" y2="59570"/>
                        <a14:foregroundMark x1="17987" y1="59570" x2="28924" y2="39323"/>
                        <a14:foregroundMark x1="28924" y1="39323" x2="38118" y2="57747"/>
                        <a14:foregroundMark x1="38118" y1="57747" x2="23147" y2="66927"/>
                        <a14:foregroundMark x1="23147" y1="66927" x2="20821" y2="31510"/>
                        <a14:foregroundMark x1="20821" y1="31510" x2="31868" y2="20768"/>
                        <a14:foregroundMark x1="31868" y1="20768" x2="37718" y2="32552"/>
                        <a14:foregroundMark x1="37718" y1="32552" x2="37972" y2="41016"/>
                        <a14:foregroundMark x1="37972" y1="41016" x2="31432" y2="54102"/>
                        <a14:foregroundMark x1="31432" y1="54102" x2="23438" y2="37109"/>
                        <a14:foregroundMark x1="23438" y1="37109" x2="25945" y2="23503"/>
                        <a14:foregroundMark x1="25945" y1="23503" x2="30814" y2="20247"/>
                        <a14:foregroundMark x1="30814" y1="20247" x2="37682" y2="25456"/>
                        <a14:foregroundMark x1="37682" y1="25456" x2="40189" y2="35677"/>
                        <a14:foregroundMark x1="40189" y1="35677" x2="39353" y2="47852"/>
                        <a14:foregroundMark x1="39353" y1="47852" x2="27544" y2="23242"/>
                        <a14:foregroundMark x1="27544" y1="23242" x2="29179" y2="14323"/>
                        <a14:foregroundMark x1="29179" y1="14323" x2="36265" y2="20703"/>
                        <a14:foregroundMark x1="36265" y1="20703" x2="39353" y2="25911"/>
                        <a14:foregroundMark x1="39353" y1="25911" x2="45930" y2="52669"/>
                        <a14:foregroundMark x1="45930" y1="52669" x2="45240" y2="60807"/>
                        <a14:foregroundMark x1="45240" y1="60807" x2="38554" y2="78516"/>
                        <a14:foregroundMark x1="38554" y1="78516" x2="32013" y2="83659"/>
                        <a14:foregroundMark x1="32013" y1="83659" x2="25363" y2="84180"/>
                        <a14:foregroundMark x1="25363" y1="84180" x2="17188" y2="80273"/>
                        <a14:foregroundMark x1="17188" y1="80273" x2="12791" y2="75456"/>
                        <a14:foregroundMark x1="12791" y1="75456" x2="8685" y2="55794"/>
                        <a14:foregroundMark x1="8685" y1="55794" x2="9411" y2="33594"/>
                        <a14:foregroundMark x1="9411" y1="33594" x2="12318" y2="26302"/>
                        <a14:foregroundMark x1="12318" y1="26302" x2="12754" y2="26302"/>
                        <a14:foregroundMark x1="27725" y1="17773" x2="23692" y2="23828"/>
                        <a14:foregroundMark x1="23692" y1="23828" x2="18350" y2="42969"/>
                        <a14:foregroundMark x1="34411" y1="18034" x2="43532" y2="32747"/>
                        <a14:foregroundMark x1="43532" y1="32747" x2="45712" y2="42448"/>
                        <a14:foregroundMark x1="45712" y1="42448" x2="45712" y2="42969"/>
                        <a14:foregroundMark x1="19804" y1="21484" x2="15443" y2="41211"/>
                        <a14:foregroundMark x1="15443" y1="41211" x2="23183" y2="28255"/>
                        <a14:foregroundMark x1="23183" y1="28255" x2="14026" y2="58073"/>
                        <a14:foregroundMark x1="14026" y1="58073" x2="27362" y2="70898"/>
                        <a14:foregroundMark x1="27362" y1="70898" x2="38808" y2="67773"/>
                        <a14:foregroundMark x1="38808" y1="67773" x2="41352" y2="62240"/>
                        <a14:foregroundMark x1="41352" y1="62240" x2="36882" y2="58073"/>
                        <a14:foregroundMark x1="8576" y1="36523" x2="7740" y2="55534"/>
                        <a14:foregroundMark x1="7740" y1="55534" x2="10211" y2="62435"/>
                        <a14:foregroundMark x1="9302" y1="36849" x2="7304" y2="44466"/>
                        <a14:foregroundMark x1="7304" y1="44466" x2="6868" y2="52995"/>
                        <a14:foregroundMark x1="6868" y1="52995" x2="9593" y2="68099"/>
                        <a14:foregroundMark x1="9593" y1="68099" x2="12536" y2="74805"/>
                        <a14:foregroundMark x1="12536" y1="74805" x2="26999" y2="77930"/>
                        <a14:foregroundMark x1="26999" y1="77930" x2="16751" y2="69596"/>
                        <a14:foregroundMark x1="16751" y1="69596" x2="33249" y2="72656"/>
                        <a14:foregroundMark x1="46802" y1="44792" x2="46621" y2="55794"/>
                        <a14:foregroundMark x1="33067" y1="86393" x2="20349" y2="85417"/>
                        <a14:foregroundMark x1="11919" y1="53841" x2="14244" y2="46029"/>
                        <a14:foregroundMark x1="14244" y1="46029" x2="12209" y2="56315"/>
                        <a14:foregroundMark x1="12209" y1="56315" x2="12282" y2="46615"/>
                        <a14:foregroundMark x1="12282" y1="46615" x2="14971" y2="30924"/>
                        <a14:foregroundMark x1="14971" y1="30924" x2="13953" y2="24023"/>
                        <a14:foregroundMark x1="13953" y1="24023" x2="10828" y2="31510"/>
                        <a14:foregroundMark x1="10828" y1="31510" x2="16642" y2="23503"/>
                        <a14:foregroundMark x1="16642" y1="23503" x2="26526" y2="16146"/>
                        <a14:foregroundMark x1="26526" y1="16146" x2="13808" y2="23177"/>
                        <a14:foregroundMark x1="13808" y1="23177" x2="17260" y2="19206"/>
                        <a14:foregroundMark x1="17260" y1="19206" x2="27289" y2="15885"/>
                        <a14:foregroundMark x1="27289" y1="15885" x2="36664" y2="20117"/>
                        <a14:foregroundMark x1="36664" y1="20117" x2="44186" y2="30208"/>
                        <a14:foregroundMark x1="44186" y1="30208" x2="37500" y2="19922"/>
                        <a14:foregroundMark x1="37500" y1="19922" x2="31613" y2="14974"/>
                        <a14:foregroundMark x1="31613" y1="14974" x2="39935" y2="44206"/>
                        <a14:foregroundMark x1="39935" y1="44206" x2="40879" y2="52148"/>
                        <a14:foregroundMark x1="40879" y1="52148" x2="43605" y2="42904"/>
                        <a14:foregroundMark x1="43605" y1="42904" x2="47166" y2="52083"/>
                        <a14:foregroundMark x1="47166" y1="52083" x2="42188" y2="72005"/>
                        <a14:foregroundMark x1="42188" y1="72005" x2="36483" y2="81771"/>
                        <a14:foregroundMark x1="36483" y1="81771" x2="31795" y2="86068"/>
                        <a14:foregroundMark x1="31795" y1="86068" x2="27435" y2="87565"/>
                        <a14:foregroundMark x1="27435" y1="87565" x2="15371" y2="81445"/>
                        <a14:foregroundMark x1="15371" y1="81445" x2="9993" y2="66211"/>
                        <a14:foregroundMark x1="9993" y1="66211" x2="13481" y2="73242"/>
                        <a14:foregroundMark x1="13481" y1="73242" x2="22965" y2="76172"/>
                        <a14:foregroundMark x1="22965" y1="76172" x2="22965" y2="76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31" t="9647" r="51024" b="10375"/>
          <a:stretch>
            <a:fillRect/>
          </a:stretch>
        </p:blipFill>
        <p:spPr>
          <a:xfrm rot="1364882">
            <a:off x="2405841" y="3836333"/>
            <a:ext cx="1563923" cy="159954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0331EE4-4A25-3CD6-DFE9-1441D4BB62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932" b="85612" l="53307" r="92151">
                        <a14:foregroundMark x1="61882" y1="19987" x2="54506" y2="37826"/>
                        <a14:foregroundMark x1="54506" y1="37826" x2="53924" y2="57682"/>
                        <a14:foregroundMark x1="53924" y1="57682" x2="56577" y2="68490"/>
                        <a14:foregroundMark x1="56577" y1="68490" x2="64208" y2="81836"/>
                        <a14:foregroundMark x1="64208" y1="81836" x2="68314" y2="85612"/>
                        <a14:foregroundMark x1="68314" y1="85612" x2="73110" y2="86654"/>
                        <a14:foregroundMark x1="73110" y1="86654" x2="82667" y2="81120"/>
                        <a14:foregroundMark x1="82667" y1="81120" x2="91279" y2="63151"/>
                        <a14:foregroundMark x1="91279" y1="63151" x2="92297" y2="55339"/>
                        <a14:foregroundMark x1="92297" y1="55339" x2="91097" y2="38932"/>
                        <a14:foregroundMark x1="91097" y1="38932" x2="88045" y2="26693"/>
                        <a14:foregroundMark x1="88045" y1="26693" x2="80196" y2="16927"/>
                        <a14:foregroundMark x1="80196" y1="16927" x2="69513" y2="14583"/>
                        <a14:foregroundMark x1="69513" y1="14583" x2="64462" y2="17513"/>
                        <a14:foregroundMark x1="64462" y1="17513" x2="60538" y2="24805"/>
                        <a14:foregroundMark x1="60538" y1="24805" x2="67333" y2="18099"/>
                        <a14:foregroundMark x1="67333" y1="18099" x2="75872" y2="17578"/>
                        <a14:foregroundMark x1="75872" y1="17578" x2="63590" y2="23438"/>
                        <a14:foregroundMark x1="63590" y1="23438" x2="76199" y2="21094"/>
                        <a14:foregroundMark x1="76199" y1="21094" x2="80632" y2="24154"/>
                        <a14:foregroundMark x1="80632" y1="24154" x2="62282" y2="31120"/>
                        <a14:foregroundMark x1="62282" y1="31120" x2="80741" y2="30404"/>
                        <a14:foregroundMark x1="80741" y1="30404" x2="63772" y2="38346"/>
                        <a14:foregroundMark x1="63772" y1="38346" x2="83358" y2="38086"/>
                        <a14:foregroundMark x1="83358" y1="38086" x2="57449" y2="44987"/>
                        <a14:foregroundMark x1="57449" y1="44987" x2="78161" y2="44792"/>
                        <a14:foregroundMark x1="78161" y1="44792" x2="56686" y2="50846"/>
                        <a14:foregroundMark x1="56686" y1="50846" x2="82449" y2="48763"/>
                        <a14:foregroundMark x1="82449" y1="48763" x2="87282" y2="50651"/>
                        <a14:foregroundMark x1="87282" y1="50651" x2="59775" y2="60026"/>
                        <a14:foregroundMark x1="59775" y1="60026" x2="85501" y2="60807"/>
                        <a14:foregroundMark x1="85501" y1="60807" x2="65153" y2="65104"/>
                        <a14:foregroundMark x1="65153" y1="65104" x2="81940" y2="70313"/>
                        <a14:foregroundMark x1="81940" y1="70313" x2="68968" y2="76237"/>
                        <a14:foregroundMark x1="68968" y1="76237" x2="75509" y2="78971"/>
                        <a14:foregroundMark x1="75509" y1="78971" x2="70567" y2="75195"/>
                        <a14:foregroundMark x1="70567" y1="75195" x2="66061" y2="46875"/>
                        <a14:foregroundMark x1="66061" y1="46875" x2="66642" y2="30794"/>
                        <a14:foregroundMark x1="66642" y1="30794" x2="65044" y2="60742"/>
                        <a14:foregroundMark x1="65044" y1="60742" x2="61410" y2="33594"/>
                        <a14:foregroundMark x1="61410" y1="33594" x2="61156" y2="66602"/>
                        <a14:foregroundMark x1="61156" y1="66602" x2="58721" y2="45833"/>
                        <a14:foregroundMark x1="58721" y1="45833" x2="58394" y2="63216"/>
                        <a14:foregroundMark x1="58394" y1="63216" x2="68968" y2="20117"/>
                        <a14:foregroundMark x1="68968" y1="20117" x2="74491" y2="71810"/>
                        <a14:foregroundMark x1="74491" y1="71810" x2="81214" y2="49870"/>
                        <a14:foregroundMark x1="81214" y1="49870" x2="84956" y2="45182"/>
                        <a14:foregroundMark x1="84956" y1="45182" x2="83394" y2="69792"/>
                        <a14:foregroundMark x1="83394" y1="69792" x2="88227" y2="52474"/>
                        <a14:foregroundMark x1="88227" y1="52474" x2="85392" y2="36328"/>
                        <a14:foregroundMark x1="85392" y1="36328" x2="80487" y2="29362"/>
                        <a14:foregroundMark x1="80487" y1="29362" x2="88481" y2="40104"/>
                        <a14:foregroundMark x1="88481" y1="40104" x2="85029" y2="67448"/>
                        <a14:foregroundMark x1="85029" y1="67448" x2="81831" y2="74219"/>
                        <a14:foregroundMark x1="81831" y1="74219" x2="70094" y2="78190"/>
                        <a14:foregroundMark x1="70094" y1="78190" x2="65552" y2="73958"/>
                        <a14:foregroundMark x1="65552" y1="73958" x2="63517" y2="68424"/>
                        <a14:foregroundMark x1="67151" y1="14844" x2="74528" y2="13346"/>
                        <a14:foregroundMark x1="74528" y1="13346" x2="85211" y2="24479"/>
                        <a14:foregroundMark x1="85211" y1="24479" x2="90189" y2="35677"/>
                        <a14:foregroundMark x1="90189" y1="35677" x2="92442" y2="47201"/>
                        <a14:foregroundMark x1="92442" y1="47201" x2="91679" y2="55339"/>
                        <a14:foregroundMark x1="91679" y1="55339" x2="89390" y2="61523"/>
                        <a14:foregroundMark x1="89390" y1="61523" x2="85901" y2="77539"/>
                        <a14:foregroundMark x1="85901" y1="77539" x2="76926" y2="85938"/>
                        <a14:foregroundMark x1="76926" y1="85938" x2="71439" y2="85872"/>
                        <a14:foregroundMark x1="71439" y1="85872" x2="59956" y2="73828"/>
                        <a14:foregroundMark x1="59956" y1="73828" x2="54942" y2="62630"/>
                        <a14:foregroundMark x1="54942" y1="62630" x2="54142" y2="49870"/>
                        <a14:foregroundMark x1="54142" y1="49870" x2="54542" y2="59440"/>
                        <a14:foregroundMark x1="54542" y1="59440" x2="54942" y2="47526"/>
                        <a14:foregroundMark x1="54942" y1="47526" x2="58321" y2="27214"/>
                        <a14:foregroundMark x1="58321" y1="27214" x2="55596" y2="32813"/>
                        <a14:foregroundMark x1="55596" y1="32813" x2="53343" y2="50911"/>
                        <a14:foregroundMark x1="53343" y1="50911" x2="54760" y2="62891"/>
                        <a14:foregroundMark x1="78597" y1="16146" x2="73074" y2="14453"/>
                        <a14:foregroundMark x1="73074" y1="14453" x2="78779" y2="18164"/>
                        <a14:foregroundMark x1="78779" y1="18164" x2="92696" y2="46680"/>
                        <a14:foregroundMark x1="92696" y1="46680" x2="90407" y2="52734"/>
                        <a14:foregroundMark x1="90407" y1="52734" x2="87791" y2="38737"/>
                        <a14:foregroundMark x1="87791" y1="38737" x2="89717" y2="45573"/>
                        <a14:foregroundMark x1="89717" y1="45573" x2="80814" y2="77734"/>
                        <a14:foregroundMark x1="80814" y1="77734" x2="76344" y2="84049"/>
                        <a14:foregroundMark x1="76344" y1="84049" x2="70385" y2="85872"/>
                        <a14:foregroundMark x1="70385" y1="85872" x2="84956" y2="76497"/>
                        <a14:foregroundMark x1="84956" y1="76497" x2="88663" y2="69401"/>
                        <a14:foregroundMark x1="88663" y1="69401" x2="90879" y2="56315"/>
                        <a14:foregroundMark x1="90879" y1="56315" x2="90988" y2="48177"/>
                        <a14:foregroundMark x1="90988" y1="48177" x2="89608" y2="41536"/>
                        <a14:foregroundMark x1="89608" y1="41536" x2="85938" y2="33854"/>
                        <a14:foregroundMark x1="85938" y1="33854" x2="90552" y2="39193"/>
                        <a14:foregroundMark x1="90552" y1="39193" x2="92151" y2="50846"/>
                        <a14:foregroundMark x1="92151" y1="50846" x2="89826" y2="62565"/>
                        <a14:foregroundMark x1="89826" y1="62565" x2="75618" y2="85742"/>
                        <a14:foregroundMark x1="75618" y1="85742" x2="67515" y2="83984"/>
                        <a14:foregroundMark x1="70676" y1="13997" x2="75363" y2="14844"/>
                        <a14:foregroundMark x1="91097" y1="34440" x2="92151" y2="41667"/>
                        <a14:foregroundMark x1="92151" y1="41667" x2="92151" y2="62565"/>
                        <a14:foregroundMark x1="92151" y1="62565" x2="92006" y2="62565"/>
                        <a14:foregroundMark x1="88299" y1="73112" x2="90916" y2="64518"/>
                        <a14:foregroundMark x1="63336" y1="81706" x2="54324" y2="651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587" t="11752" r="5843" b="11185"/>
          <a:stretch>
            <a:fillRect/>
          </a:stretch>
        </p:blipFill>
        <p:spPr>
          <a:xfrm rot="2204212">
            <a:off x="8316544" y="3867057"/>
            <a:ext cx="1545900" cy="156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980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9575BB-4FEC-9999-7E46-48854E7850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A59661F-A99A-8FF6-4A74-E5C6CD4B5070}"/>
              </a:ext>
            </a:extLst>
          </p:cNvPr>
          <p:cNvSpPr txBox="1"/>
          <p:nvPr/>
        </p:nvSpPr>
        <p:spPr>
          <a:xfrm>
            <a:off x="305981" y="445682"/>
            <a:ext cx="8890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ru-RU" sz="3600" b="1" dirty="0">
                <a:solidFill>
                  <a:srgbClr val="204B82"/>
                </a:solidFill>
                <a:latin typeface="Arial" panose="020B0604020202020204" pitchFamily="34" charset="0"/>
              </a:rPr>
              <a:t>Этап 2. Основной (1 день)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A673279-FF05-0BC2-FEC6-B678E4D7CF34}"/>
              </a:ext>
            </a:extLst>
          </p:cNvPr>
          <p:cNvSpPr txBox="1"/>
          <p:nvPr/>
        </p:nvSpPr>
        <p:spPr>
          <a:xfrm>
            <a:off x="305981" y="2159428"/>
            <a:ext cx="109091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204B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Цель: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познакомить участников с традициями празднования Дня учителя в России и Китае; развить творческие навыки через создание поздравительной открытки с учётом культурных особенностей.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A4D49F6-5CD6-1174-1494-12F06CFAA19C}"/>
              </a:ext>
            </a:extLst>
          </p:cNvPr>
          <p:cNvSpPr txBox="1"/>
          <p:nvPr/>
        </p:nvSpPr>
        <p:spPr>
          <a:xfrm>
            <a:off x="305981" y="2876757"/>
            <a:ext cx="79459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204B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Формат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: трансляция видеоряда; создание открытки.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8C54F65-BA03-55F1-4AA8-EFA1DB6C58B0}"/>
              </a:ext>
            </a:extLst>
          </p:cNvPr>
          <p:cNvSpPr txBox="1"/>
          <p:nvPr/>
        </p:nvSpPr>
        <p:spPr>
          <a:xfrm>
            <a:off x="305981" y="3429000"/>
            <a:ext cx="6097836" cy="3616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2100"/>
              </a:lnSpc>
              <a:spcBef>
                <a:spcPts val="1500"/>
              </a:spcBef>
              <a:spcAft>
                <a:spcPts val="600"/>
              </a:spcAft>
              <a:buNone/>
            </a:pPr>
            <a:r>
              <a:rPr lang="ru-RU" b="1" dirty="0">
                <a:solidFill>
                  <a:srgbClr val="204B8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Ход станции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8F1E53B7-BF32-3AB3-F5BE-C28255ACAE74}"/>
              </a:ext>
            </a:extLst>
          </p:cNvPr>
          <p:cNvSpPr/>
          <p:nvPr/>
        </p:nvSpPr>
        <p:spPr>
          <a:xfrm>
            <a:off x="404464" y="3973548"/>
            <a:ext cx="2492972" cy="233673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Трансляция видеоряда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0FDE97AB-B7B6-B189-B05F-F49F26213055}"/>
              </a:ext>
            </a:extLst>
          </p:cNvPr>
          <p:cNvSpPr/>
          <p:nvPr/>
        </p:nvSpPr>
        <p:spPr>
          <a:xfrm>
            <a:off x="3966004" y="3973548"/>
            <a:ext cx="625869" cy="63814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47AA1FDE-FDDA-F59A-A36D-716BD366E731}"/>
              </a:ext>
            </a:extLst>
          </p:cNvPr>
          <p:cNvSpPr/>
          <p:nvPr/>
        </p:nvSpPr>
        <p:spPr>
          <a:xfrm>
            <a:off x="5470130" y="3973547"/>
            <a:ext cx="625869" cy="63814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AA59B359-FAF1-627F-1DBE-64355088929C}"/>
              </a:ext>
            </a:extLst>
          </p:cNvPr>
          <p:cNvSpPr/>
          <p:nvPr/>
        </p:nvSpPr>
        <p:spPr>
          <a:xfrm>
            <a:off x="3966004" y="5672143"/>
            <a:ext cx="625869" cy="63814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B4ED731E-3FBD-1C0C-D916-94606B481EA1}"/>
              </a:ext>
            </a:extLst>
          </p:cNvPr>
          <p:cNvSpPr/>
          <p:nvPr/>
        </p:nvSpPr>
        <p:spPr>
          <a:xfrm>
            <a:off x="5470129" y="5672142"/>
            <a:ext cx="625869" cy="63814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010B5E9-6A75-F05A-EA23-3908E897F9A4}"/>
              </a:ext>
            </a:extLst>
          </p:cNvPr>
          <p:cNvSpPr txBox="1"/>
          <p:nvPr/>
        </p:nvSpPr>
        <p:spPr>
          <a:xfrm>
            <a:off x="6268598" y="4818751"/>
            <a:ext cx="3536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Изготовление открыток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2B2279-1EF2-2151-7F9D-4F58B0E091FC}"/>
              </a:ext>
            </a:extLst>
          </p:cNvPr>
          <p:cNvSpPr txBox="1"/>
          <p:nvPr/>
        </p:nvSpPr>
        <p:spPr>
          <a:xfrm>
            <a:off x="1237801" y="1361094"/>
            <a:ext cx="62195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ru-RU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Станция 2: День учителя: как чествуют педагогов.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092B29C9-928A-5822-0832-4D69CAE73102}"/>
              </a:ext>
            </a:extLst>
          </p:cNvPr>
          <p:cNvGrpSpPr/>
          <p:nvPr/>
        </p:nvGrpSpPr>
        <p:grpSpPr>
          <a:xfrm>
            <a:off x="404464" y="1244942"/>
            <a:ext cx="720000" cy="720000"/>
            <a:chOff x="5089746" y="1256797"/>
            <a:chExt cx="1148316" cy="1127050"/>
          </a:xfrm>
        </p:grpSpPr>
        <p:sp>
          <p:nvSpPr>
            <p:cNvPr id="6" name="Овал 5">
              <a:extLst>
                <a:ext uri="{FF2B5EF4-FFF2-40B4-BE49-F238E27FC236}">
                  <a16:creationId xmlns:a16="http://schemas.microsoft.com/office/drawing/2014/main" id="{358F45DE-8707-2A13-656F-6289B66BFC5D}"/>
                </a:ext>
              </a:extLst>
            </p:cNvPr>
            <p:cNvSpPr/>
            <p:nvPr/>
          </p:nvSpPr>
          <p:spPr>
            <a:xfrm>
              <a:off x="5089746" y="1256797"/>
              <a:ext cx="1148316" cy="112705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B84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CB1DC2D0-9F98-20EB-F256-F615B0D40A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3184" b="84473" l="54102" r="70801">
                          <a14:foregroundMark x1="58828" y1="82280" x2="55078" y2="75391"/>
                          <a14:foregroundMark x1="55078" y1="75391" x2="54785" y2="70215"/>
                          <a14:foregroundMark x1="65625" y1="66016" x2="63745" y2="64942"/>
                          <a14:foregroundMark x1="55664" y1="68066" x2="54297" y2="74121"/>
                          <a14:foregroundMark x1="59668" y1="64453" x2="62500" y2="64063"/>
                          <a14:foregroundMark x1="64844" y1="81543" x2="64844" y2="81658"/>
                          <a14:backgroundMark x1="57715" y1="83887" x2="63770" y2="84668"/>
                          <a14:backgroundMark x1="65430" y1="84668" x2="67578" y2="83691"/>
                          <a14:backgroundMark x1="66992" y1="83691" x2="64551" y2="8544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71" t="62326" r="27106" b="14263"/>
            <a:stretch>
              <a:fillRect/>
            </a:stretch>
          </p:blipFill>
          <p:spPr>
            <a:xfrm>
              <a:off x="5270506" y="1378024"/>
              <a:ext cx="786797" cy="8845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85634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AEF41A-8AA7-F1FF-57C0-D5DFDF256A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2333E47-9131-671F-F928-2BA4CBF1172E}"/>
              </a:ext>
            </a:extLst>
          </p:cNvPr>
          <p:cNvSpPr txBox="1"/>
          <p:nvPr/>
        </p:nvSpPr>
        <p:spPr>
          <a:xfrm>
            <a:off x="305981" y="445682"/>
            <a:ext cx="8890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ru-RU" sz="3600" b="1" dirty="0">
                <a:solidFill>
                  <a:srgbClr val="204B82"/>
                </a:solidFill>
                <a:latin typeface="Arial" panose="020B0604020202020204" pitchFamily="34" charset="0"/>
              </a:rPr>
              <a:t>Этап 2. Основной (1 день)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B3A991F-694E-4C4A-3868-A708D7639D30}"/>
              </a:ext>
            </a:extLst>
          </p:cNvPr>
          <p:cNvSpPr txBox="1"/>
          <p:nvPr/>
        </p:nvSpPr>
        <p:spPr>
          <a:xfrm>
            <a:off x="1237801" y="1998215"/>
            <a:ext cx="6097836" cy="3616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2100"/>
              </a:lnSpc>
              <a:spcBef>
                <a:spcPts val="1500"/>
              </a:spcBef>
              <a:spcAft>
                <a:spcPts val="600"/>
              </a:spcAft>
              <a:buNone/>
            </a:pPr>
            <a:r>
              <a:rPr lang="ru-RU" b="1" dirty="0">
                <a:solidFill>
                  <a:srgbClr val="204B8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Ссылки на видео: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3FC017-9B42-1E86-5DD0-192F268AF46F}"/>
              </a:ext>
            </a:extLst>
          </p:cNvPr>
          <p:cNvSpPr txBox="1"/>
          <p:nvPr/>
        </p:nvSpPr>
        <p:spPr>
          <a:xfrm>
            <a:off x="1237801" y="1361094"/>
            <a:ext cx="62195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ru-RU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Станция 2: День учителя: как чествуют педагогов.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A38AE1C4-7B65-17AD-0D8F-F6FA1680FA5D}"/>
              </a:ext>
            </a:extLst>
          </p:cNvPr>
          <p:cNvGrpSpPr/>
          <p:nvPr/>
        </p:nvGrpSpPr>
        <p:grpSpPr>
          <a:xfrm>
            <a:off x="404464" y="1244942"/>
            <a:ext cx="720000" cy="720000"/>
            <a:chOff x="5089746" y="1256797"/>
            <a:chExt cx="1148316" cy="1127050"/>
          </a:xfrm>
        </p:grpSpPr>
        <p:sp>
          <p:nvSpPr>
            <p:cNvPr id="6" name="Овал 5">
              <a:extLst>
                <a:ext uri="{FF2B5EF4-FFF2-40B4-BE49-F238E27FC236}">
                  <a16:creationId xmlns:a16="http://schemas.microsoft.com/office/drawing/2014/main" id="{8083248F-0377-6BD5-FE92-E5A9F8F6F1FD}"/>
                </a:ext>
              </a:extLst>
            </p:cNvPr>
            <p:cNvSpPr/>
            <p:nvPr/>
          </p:nvSpPr>
          <p:spPr>
            <a:xfrm>
              <a:off x="5089746" y="1256797"/>
              <a:ext cx="1148316" cy="112705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B84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D91861A5-2583-1C77-8A4B-DBC7ACEC4C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3184" b="84473" l="54102" r="70801">
                          <a14:foregroundMark x1="58828" y1="82280" x2="55078" y2="75391"/>
                          <a14:foregroundMark x1="55078" y1="75391" x2="54785" y2="70215"/>
                          <a14:foregroundMark x1="65625" y1="66016" x2="63745" y2="64942"/>
                          <a14:foregroundMark x1="55664" y1="68066" x2="54297" y2="74121"/>
                          <a14:foregroundMark x1="59668" y1="64453" x2="62500" y2="64063"/>
                          <a14:foregroundMark x1="64844" y1="81543" x2="64844" y2="81658"/>
                          <a14:backgroundMark x1="57715" y1="83887" x2="63770" y2="84668"/>
                          <a14:backgroundMark x1="65430" y1="84668" x2="67578" y2="83691"/>
                          <a14:backgroundMark x1="66992" y1="83691" x2="64551" y2="8544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71" t="62326" r="27106" b="14263"/>
            <a:stretch>
              <a:fillRect/>
            </a:stretch>
          </p:blipFill>
          <p:spPr>
            <a:xfrm>
              <a:off x="5270506" y="1378024"/>
              <a:ext cx="786797" cy="884597"/>
            </a:xfrm>
            <a:prstGeom prst="rect">
              <a:avLst/>
            </a:prstGeom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F7343C6-85E7-C0DC-68B9-CD5089411A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1" y="2709000"/>
            <a:ext cx="1440000" cy="1440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377E647-56DC-7845-013E-A77F96E01E7A}"/>
              </a:ext>
            </a:extLst>
          </p:cNvPr>
          <p:cNvSpPr txBox="1"/>
          <p:nvPr/>
        </p:nvSpPr>
        <p:spPr>
          <a:xfrm>
            <a:off x="1969265" y="3097050"/>
            <a:ext cx="4286719" cy="6639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Первый канал. В России отмечают День учителя.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DBE722-666A-9963-E59B-4AB032298359}"/>
              </a:ext>
            </a:extLst>
          </p:cNvPr>
          <p:cNvSpPr txBox="1"/>
          <p:nvPr/>
        </p:nvSpPr>
        <p:spPr>
          <a:xfrm>
            <a:off x="1969264" y="5281108"/>
            <a:ext cx="42867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Мультфильм «Смешарики». День учителя.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F3E309E-2989-C2C2-BBDF-C2CF73BC75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400" y="2612171"/>
            <a:ext cx="1440000" cy="1440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08D518D-3ED5-5051-1AA7-EAE55262715B}"/>
              </a:ext>
            </a:extLst>
          </p:cNvPr>
          <p:cNvSpPr txBox="1"/>
          <p:nvPr/>
        </p:nvSpPr>
        <p:spPr>
          <a:xfrm>
            <a:off x="7599300" y="3097050"/>
            <a:ext cx="42867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День учителя в Китае. Средняя школа в Сиане.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06F0101-0B37-16E8-0912-BBC6DE6A93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27" y="4815614"/>
            <a:ext cx="1440000" cy="144000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F20099F5-CAED-7AC9-FF42-596574723C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400" y="4865481"/>
            <a:ext cx="1440000" cy="14400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F58111B-F98F-C32D-9DF3-537C3008EA00}"/>
              </a:ext>
            </a:extLst>
          </p:cNvPr>
          <p:cNvSpPr txBox="1"/>
          <p:nvPr/>
        </p:nvSpPr>
        <p:spPr>
          <a:xfrm>
            <a:off x="7599299" y="5281108"/>
            <a:ext cx="42867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Движение первых. День учителя.</a:t>
            </a:r>
          </a:p>
        </p:txBody>
      </p:sp>
    </p:spTree>
    <p:extLst>
      <p:ext uri="{BB962C8B-B14F-4D97-AF65-F5344CB8AC3E}">
        <p14:creationId xmlns:p14="http://schemas.microsoft.com/office/powerpoint/2010/main" val="1880178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526E26-9D25-1BD2-4838-19530B656B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81DAD11-A74E-3D5D-FA22-B9D0306DE357}"/>
              </a:ext>
            </a:extLst>
          </p:cNvPr>
          <p:cNvSpPr txBox="1"/>
          <p:nvPr/>
        </p:nvSpPr>
        <p:spPr>
          <a:xfrm>
            <a:off x="305981" y="445682"/>
            <a:ext cx="8890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ru-RU" sz="3600" b="1" dirty="0">
                <a:solidFill>
                  <a:srgbClr val="204B82"/>
                </a:solidFill>
                <a:latin typeface="Arial" panose="020B0604020202020204" pitchFamily="34" charset="0"/>
              </a:rPr>
              <a:t>Этап 2. Основной (1 день)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72E335E-0809-26E0-B950-38260C7C269E}"/>
              </a:ext>
            </a:extLst>
          </p:cNvPr>
          <p:cNvSpPr txBox="1"/>
          <p:nvPr/>
        </p:nvSpPr>
        <p:spPr>
          <a:xfrm>
            <a:off x="1237801" y="1998215"/>
            <a:ext cx="6097836" cy="3616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2100"/>
              </a:lnSpc>
              <a:spcBef>
                <a:spcPts val="1500"/>
              </a:spcBef>
              <a:spcAft>
                <a:spcPts val="600"/>
              </a:spcAft>
              <a:buNone/>
            </a:pPr>
            <a:r>
              <a:rPr lang="ru-RU" b="1" dirty="0">
                <a:solidFill>
                  <a:srgbClr val="204B8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Практикум «Создание открытки»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4B9A15-5510-F7B7-124E-5D34B5611567}"/>
              </a:ext>
            </a:extLst>
          </p:cNvPr>
          <p:cNvSpPr txBox="1"/>
          <p:nvPr/>
        </p:nvSpPr>
        <p:spPr>
          <a:xfrm>
            <a:off x="1237801" y="1361094"/>
            <a:ext cx="62195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ru-RU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Станция 2: День учителя: как чествуют педагогов.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D12C423A-B73D-774A-AE05-691BE89A8135}"/>
              </a:ext>
            </a:extLst>
          </p:cNvPr>
          <p:cNvGrpSpPr/>
          <p:nvPr/>
        </p:nvGrpSpPr>
        <p:grpSpPr>
          <a:xfrm>
            <a:off x="404464" y="1244942"/>
            <a:ext cx="720000" cy="720000"/>
            <a:chOff x="5089746" y="1256797"/>
            <a:chExt cx="1148316" cy="1127050"/>
          </a:xfrm>
        </p:grpSpPr>
        <p:sp>
          <p:nvSpPr>
            <p:cNvPr id="6" name="Овал 5">
              <a:extLst>
                <a:ext uri="{FF2B5EF4-FFF2-40B4-BE49-F238E27FC236}">
                  <a16:creationId xmlns:a16="http://schemas.microsoft.com/office/drawing/2014/main" id="{16A2B20D-D305-3FAA-06A3-4812864D89F2}"/>
                </a:ext>
              </a:extLst>
            </p:cNvPr>
            <p:cNvSpPr/>
            <p:nvPr/>
          </p:nvSpPr>
          <p:spPr>
            <a:xfrm>
              <a:off x="5089746" y="1256797"/>
              <a:ext cx="1148316" cy="112705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B84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5CC25B15-7A11-6ACA-4DAF-996386AE53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3184" b="84473" l="54102" r="70801">
                          <a14:foregroundMark x1="58828" y1="82280" x2="55078" y2="75391"/>
                          <a14:foregroundMark x1="55078" y1="75391" x2="54785" y2="70215"/>
                          <a14:foregroundMark x1="65625" y1="66016" x2="63745" y2="64942"/>
                          <a14:foregroundMark x1="55664" y1="68066" x2="54297" y2="74121"/>
                          <a14:foregroundMark x1="59668" y1="64453" x2="62500" y2="64063"/>
                          <a14:foregroundMark x1="64844" y1="81543" x2="64844" y2="81658"/>
                          <a14:backgroundMark x1="57715" y1="83887" x2="63770" y2="84668"/>
                          <a14:backgroundMark x1="65430" y1="84668" x2="67578" y2="83691"/>
                          <a14:backgroundMark x1="66992" y1="83691" x2="64551" y2="8544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71" t="62326" r="27106" b="14263"/>
            <a:stretch>
              <a:fillRect/>
            </a:stretch>
          </p:blipFill>
          <p:spPr>
            <a:xfrm>
              <a:off x="5270506" y="1378024"/>
              <a:ext cx="786797" cy="884597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0C7AD2C-D2A4-8BAE-7AD7-547EF6FA1A82}"/>
              </a:ext>
            </a:extLst>
          </p:cNvPr>
          <p:cNvSpPr txBox="1"/>
          <p:nvPr/>
        </p:nvSpPr>
        <p:spPr>
          <a:xfrm>
            <a:off x="4611632" y="3429000"/>
            <a:ext cx="569153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выбрать стиль;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создать открытку для учителя.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360B472-F249-92D9-C151-8ED88F77C0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99" b="50000"/>
          <a:stretch>
            <a:fillRect/>
          </a:stretch>
        </p:blipFill>
        <p:spPr bwMode="auto">
          <a:xfrm>
            <a:off x="9987193" y="0"/>
            <a:ext cx="2300286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4A7638F8-2C30-2747-8519-38C701ED33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0000"/>
          <a:stretch>
            <a:fillRect/>
          </a:stretch>
        </p:blipFill>
        <p:spPr bwMode="auto">
          <a:xfrm>
            <a:off x="9987191" y="3429000"/>
            <a:ext cx="230028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F56EFEC0-4247-D5A3-A10A-88DDB9FD46E5}"/>
              </a:ext>
            </a:extLst>
          </p:cNvPr>
          <p:cNvSpPr/>
          <p:nvPr/>
        </p:nvSpPr>
        <p:spPr>
          <a:xfrm>
            <a:off x="305981" y="2533880"/>
            <a:ext cx="4173639" cy="3303674"/>
          </a:xfrm>
          <a:prstGeom prst="roundRect">
            <a:avLst>
              <a:gd name="adj" fmla="val 15000"/>
            </a:avLst>
          </a:prstGeom>
          <a:solidFill>
            <a:srgbClr val="FFFFFF"/>
          </a:solidFill>
          <a:ln w="38100">
            <a:solidFill>
              <a:srgbClr val="FFB84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>
                <a:solidFill>
                  <a:srgbClr val="FFB8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Символика:</a:t>
            </a:r>
          </a:p>
          <a:p>
            <a:pPr algn="just"/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осенние листья (клён, рябина);</a:t>
            </a:r>
          </a:p>
          <a:p>
            <a:pPr algn="just"/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школьные атрибуты (глобус, карандаши, книги);</a:t>
            </a:r>
          </a:p>
          <a:p>
            <a:pPr algn="just"/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бамбук (стойкость и мудрость);</a:t>
            </a:r>
          </a:p>
          <a:p>
            <a:pPr algn="just"/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пион (благополучие);</a:t>
            </a:r>
          </a:p>
          <a:p>
            <a:pPr algn="just"/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иероглиф </a:t>
            </a:r>
            <a:r>
              <a:rPr lang="ja-JP" alt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师 </a:t>
            </a:r>
            <a:r>
              <a:rPr lang="en-US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учитель) или </a:t>
            </a:r>
            <a:r>
              <a:rPr lang="ja-JP" alt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教师节 </a:t>
            </a:r>
            <a:r>
              <a:rPr lang="en-US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День учителя);</a:t>
            </a:r>
          </a:p>
          <a:p>
            <a:pPr algn="just"/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цвета: красный (счастье), золотой (уважение).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3285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10022B-DB00-B354-F8FF-199D9A0EF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19E2D35-7107-FFC6-1C32-D1A71B190427}"/>
              </a:ext>
            </a:extLst>
          </p:cNvPr>
          <p:cNvSpPr txBox="1"/>
          <p:nvPr/>
        </p:nvSpPr>
        <p:spPr>
          <a:xfrm>
            <a:off x="305981" y="445682"/>
            <a:ext cx="8890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ru-RU" sz="3600" b="1" dirty="0">
                <a:solidFill>
                  <a:srgbClr val="204B82"/>
                </a:solidFill>
                <a:latin typeface="Arial" panose="020B0604020202020204" pitchFamily="34" charset="0"/>
              </a:rPr>
              <a:t>Этап 3. </a:t>
            </a:r>
            <a:r>
              <a:rPr lang="ru-RU" sz="3600" b="1" dirty="0" err="1">
                <a:solidFill>
                  <a:srgbClr val="204B82"/>
                </a:solidFill>
                <a:latin typeface="Arial" panose="020B0604020202020204" pitchFamily="34" charset="0"/>
              </a:rPr>
              <a:t>Постпроектный</a:t>
            </a:r>
            <a:endParaRPr lang="ru-RU" sz="3600" b="1" dirty="0">
              <a:solidFill>
                <a:srgbClr val="204B82"/>
              </a:solidFill>
              <a:latin typeface="Arial" panose="020B0604020202020204" pitchFamily="34" charset="0"/>
            </a:endParaRP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45F51E3D-2715-4468-A1BC-B670F738EBD3}"/>
              </a:ext>
            </a:extLst>
          </p:cNvPr>
          <p:cNvSpPr/>
          <p:nvPr/>
        </p:nvSpPr>
        <p:spPr>
          <a:xfrm>
            <a:off x="421701" y="1325526"/>
            <a:ext cx="5538424" cy="1884976"/>
          </a:xfrm>
          <a:prstGeom prst="roundRect">
            <a:avLst>
              <a:gd name="adj" fmla="val 15000"/>
            </a:avLst>
          </a:prstGeom>
          <a:solidFill>
            <a:srgbClr val="FFFFFF"/>
          </a:solidFill>
          <a:ln w="38100">
            <a:solidFill>
              <a:srgbClr val="FFB84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14CEE1-E40B-8E85-A7EE-08AAF97BC23A}"/>
              </a:ext>
            </a:extLst>
          </p:cNvPr>
          <p:cNvSpPr txBox="1"/>
          <p:nvPr/>
        </p:nvSpPr>
        <p:spPr>
          <a:xfrm>
            <a:off x="576549" y="1475028"/>
            <a:ext cx="457200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ru-RU" sz="1600" b="1" dirty="0">
                <a:solidFill>
                  <a:srgbClr val="FFB84A"/>
                </a:solidFill>
                <a:latin typeface="Arial" panose="020B0604020202020204" pitchFamily="34" charset="0"/>
              </a:rPr>
              <a:t>СОЗДАНИЕ ЭЛЕКТРОННОГО АЛЬБОМА: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2B4566-044A-B30F-A098-C624ADD72AFA}"/>
              </a:ext>
            </a:extLst>
          </p:cNvPr>
          <p:cNvSpPr txBox="1"/>
          <p:nvPr/>
        </p:nvSpPr>
        <p:spPr>
          <a:xfrm>
            <a:off x="592465" y="1958717"/>
            <a:ext cx="6097836" cy="1106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• Качественная фотосъемка;</a:t>
            </a:r>
          </a:p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• Создание цифрового каталога (открытки учителям);</a:t>
            </a:r>
          </a:p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• Публикация на сайте учреждения;</a:t>
            </a:r>
          </a:p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• Размещение в социальных сетях.</a:t>
            </a:r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F5CEDC-E447-7850-6E97-84AFA73309C3}"/>
              </a:ext>
            </a:extLst>
          </p:cNvPr>
          <p:cNvSpPr txBox="1"/>
          <p:nvPr/>
        </p:nvSpPr>
        <p:spPr>
          <a:xfrm>
            <a:off x="326952" y="3444015"/>
            <a:ext cx="508000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ru-RU" sz="1600" b="1" dirty="0">
                <a:solidFill>
                  <a:srgbClr val="FFB84A"/>
                </a:solidFill>
                <a:latin typeface="Arial" panose="020B0604020202020204" pitchFamily="34" charset="0"/>
              </a:rPr>
              <a:t>АНАЛИЗ РЕЗУЛЬТАТОВ ПРОЕКТА: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FBCC95-76EC-A9B1-0584-B39DA06720CE}"/>
              </a:ext>
            </a:extLst>
          </p:cNvPr>
          <p:cNvSpPr txBox="1"/>
          <p:nvPr/>
        </p:nvSpPr>
        <p:spPr>
          <a:xfrm>
            <a:off x="326952" y="3775991"/>
            <a:ext cx="431800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ru-RU" sz="1600" b="1" dirty="0">
                <a:solidFill>
                  <a:srgbClr val="FFB84A"/>
                </a:solidFill>
                <a:latin typeface="Arial" panose="020B0604020202020204" pitchFamily="34" charset="0"/>
              </a:rPr>
              <a:t>Количественные показатели: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AAA0777-1E8D-34E5-6E40-C3DD26144026}"/>
              </a:ext>
            </a:extLst>
          </p:cNvPr>
          <p:cNvSpPr txBox="1"/>
          <p:nvPr/>
        </p:nvSpPr>
        <p:spPr>
          <a:xfrm>
            <a:off x="336132" y="4068197"/>
            <a:ext cx="60978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• Количество участников и работ;</a:t>
            </a:r>
          </a:p>
          <a:p>
            <a:r>
              <a:rPr lang="ru-RU" dirty="0"/>
              <a:t>• Посещаемость квеста.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90BD14B-12AC-5EE8-3FD2-4D311DBC11BA}"/>
              </a:ext>
            </a:extLst>
          </p:cNvPr>
          <p:cNvSpPr txBox="1"/>
          <p:nvPr/>
        </p:nvSpPr>
        <p:spPr>
          <a:xfrm>
            <a:off x="305981" y="4696942"/>
            <a:ext cx="431800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ru-RU" sz="1600" b="1" dirty="0">
                <a:solidFill>
                  <a:srgbClr val="FFB84A"/>
                </a:solidFill>
                <a:latin typeface="Arial" panose="020B0604020202020204" pitchFamily="34" charset="0"/>
              </a:rPr>
              <a:t>Качественные показатели: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A3E514B-070F-0C73-EDE0-252234EBDC23}"/>
              </a:ext>
            </a:extLst>
          </p:cNvPr>
          <p:cNvSpPr txBox="1"/>
          <p:nvPr/>
        </p:nvSpPr>
        <p:spPr>
          <a:xfrm>
            <a:off x="336132" y="4971562"/>
            <a:ext cx="60978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• Сбор отзывов родителей и педагогов;</a:t>
            </a:r>
          </a:p>
          <a:p>
            <a:r>
              <a:rPr lang="ru-RU" dirty="0"/>
              <a:t>• Обсуждение успехов и сложностей.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37D977F-FD21-3B76-6C2F-E3AFF73AC225}"/>
              </a:ext>
            </a:extLst>
          </p:cNvPr>
          <p:cNvSpPr txBox="1"/>
          <p:nvPr/>
        </p:nvSpPr>
        <p:spPr>
          <a:xfrm>
            <a:off x="305981" y="5562504"/>
            <a:ext cx="60978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B8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Документирование опыта: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BEC11B4-68B0-CAFA-84F5-465C324124A5}"/>
              </a:ext>
            </a:extLst>
          </p:cNvPr>
          <p:cNvSpPr txBox="1"/>
          <p:nvPr/>
        </p:nvSpPr>
        <p:spPr>
          <a:xfrm>
            <a:off x="305981" y="5931836"/>
            <a:ext cx="60978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• Составление отчета о проекте;</a:t>
            </a:r>
          </a:p>
          <a:p>
            <a:r>
              <a:rPr lang="ru-RU" dirty="0"/>
              <a:t>• Публикация педагогического опыта.</a:t>
            </a:r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08A6BE62-3574-F97F-7F8D-728424DEA8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0"/>
            <a:ext cx="64188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5731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47691C6-3B96-C2CA-1178-BBC5436829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40D92F-D260-B563-231D-77EE6EA6FD0D}"/>
              </a:ext>
            </a:extLst>
          </p:cNvPr>
          <p:cNvSpPr txBox="1"/>
          <p:nvPr/>
        </p:nvSpPr>
        <p:spPr>
          <a:xfrm>
            <a:off x="305981" y="445682"/>
            <a:ext cx="8890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ru-RU" sz="3600" b="1" dirty="0">
                <a:solidFill>
                  <a:srgbClr val="204B82"/>
                </a:solidFill>
                <a:latin typeface="Arial" panose="020B0604020202020204" pitchFamily="34" charset="0"/>
              </a:rPr>
              <a:t>Цель и задачи проекта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B90F3328-B67B-FF85-C896-61B16998DEDB}"/>
              </a:ext>
            </a:extLst>
          </p:cNvPr>
          <p:cNvSpPr/>
          <p:nvPr/>
        </p:nvSpPr>
        <p:spPr>
          <a:xfrm>
            <a:off x="305982" y="1300987"/>
            <a:ext cx="6828466" cy="1963208"/>
          </a:xfrm>
          <a:prstGeom prst="roundRect">
            <a:avLst>
              <a:gd name="adj" fmla="val 15000"/>
            </a:avLst>
          </a:prstGeom>
          <a:solidFill>
            <a:srgbClr val="FFFFFF"/>
          </a:solidFill>
          <a:ln w="38100">
            <a:solidFill>
              <a:srgbClr val="FFB84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E23C4C-6171-F8F6-BADC-96CE445D7F37}"/>
              </a:ext>
            </a:extLst>
          </p:cNvPr>
          <p:cNvSpPr txBox="1"/>
          <p:nvPr/>
        </p:nvSpPr>
        <p:spPr>
          <a:xfrm>
            <a:off x="434162" y="1410104"/>
            <a:ext cx="1270000" cy="43088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ru-RU" sz="2200" b="1" dirty="0">
                <a:solidFill>
                  <a:srgbClr val="FFB84A"/>
                </a:solidFill>
                <a:latin typeface="Arial" panose="020B0604020202020204" pitchFamily="34" charset="0"/>
              </a:rPr>
              <a:t>ЦЕЛЬ: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54CA39-3B71-533E-3500-F52CDFB8C819}"/>
              </a:ext>
            </a:extLst>
          </p:cNvPr>
          <p:cNvSpPr txBox="1"/>
          <p:nvPr/>
        </p:nvSpPr>
        <p:spPr>
          <a:xfrm>
            <a:off x="434162" y="1833441"/>
            <a:ext cx="703048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познакомить учащихся с особенностями профессии учителя </a:t>
            </a:r>
            <a:br>
              <a:rPr lang="ru-RU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 России и Китае через осмысление её социальной значимости, профессиональных требований и культурных традиций.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2046284-178F-C639-809D-EC24BEAC17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2" t="50645" r="56563" b="34418"/>
          <a:stretch>
            <a:fillRect/>
          </a:stretch>
        </p:blipFill>
        <p:spPr>
          <a:xfrm rot="20060547">
            <a:off x="8815759" y="3251902"/>
            <a:ext cx="1185744" cy="782475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6269C39-A043-6FF0-972E-3FF0BB3FA6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159" r="32532" b="20776"/>
          <a:stretch>
            <a:fillRect/>
          </a:stretch>
        </p:blipFill>
        <p:spPr>
          <a:xfrm rot="1858021">
            <a:off x="10233882" y="2380043"/>
            <a:ext cx="1197935" cy="1307454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7488203B-3DF8-9B3C-A8E2-8C29CFFD61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04" t="15923" r="23540" b="55763"/>
          <a:stretch>
            <a:fillRect/>
          </a:stretch>
        </p:blipFill>
        <p:spPr>
          <a:xfrm rot="1561447">
            <a:off x="8892847" y="840574"/>
            <a:ext cx="1594883" cy="1941758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1321178-5589-EED7-5F52-AC86D76A6F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9" t="36589" r="66486" b="47999"/>
          <a:stretch>
            <a:fillRect/>
          </a:stretch>
        </p:blipFill>
        <p:spPr>
          <a:xfrm>
            <a:off x="9982884" y="3983045"/>
            <a:ext cx="1297172" cy="105694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A5BF45E0-7FE9-CE7A-E9E7-A1C867A0575A}"/>
              </a:ext>
            </a:extLst>
          </p:cNvPr>
          <p:cNvSpPr txBox="1"/>
          <p:nvPr/>
        </p:nvSpPr>
        <p:spPr>
          <a:xfrm>
            <a:off x="434162" y="3471626"/>
            <a:ext cx="1645390" cy="43088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ru-RU" sz="2200" b="1" dirty="0">
                <a:solidFill>
                  <a:srgbClr val="FFB84A"/>
                </a:solidFill>
                <a:latin typeface="Arial" panose="020B0604020202020204" pitchFamily="34" charset="0"/>
              </a:rPr>
              <a:t>ЗАДАЧИ:</a:t>
            </a: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E3920363-5637-1743-54F6-969075A85FED}"/>
              </a:ext>
            </a:extLst>
          </p:cNvPr>
          <p:cNvSpPr/>
          <p:nvPr/>
        </p:nvSpPr>
        <p:spPr>
          <a:xfrm>
            <a:off x="463604" y="4006907"/>
            <a:ext cx="508000" cy="508000"/>
          </a:xfrm>
          <a:prstGeom prst="ellipse">
            <a:avLst/>
          </a:prstGeom>
          <a:solidFill>
            <a:srgbClr val="FFB84A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905C251-88F9-5645-C715-C28AE1B9032D}"/>
              </a:ext>
            </a:extLst>
          </p:cNvPr>
          <p:cNvSpPr txBox="1"/>
          <p:nvPr/>
        </p:nvSpPr>
        <p:spPr>
          <a:xfrm>
            <a:off x="1031312" y="3983045"/>
            <a:ext cx="8231170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21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аскрыть основные профессиональные требования и пути подготовки </a:t>
            </a:r>
            <a:br>
              <a:rPr lang="ru-RU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педагогов в двух странах;</a:t>
            </a:r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0F563C46-F1D5-A72A-EF57-8A5752CD20A5}"/>
              </a:ext>
            </a:extLst>
          </p:cNvPr>
          <p:cNvSpPr/>
          <p:nvPr/>
        </p:nvSpPr>
        <p:spPr>
          <a:xfrm>
            <a:off x="463604" y="4785985"/>
            <a:ext cx="508000" cy="508000"/>
          </a:xfrm>
          <a:prstGeom prst="ellipse">
            <a:avLst/>
          </a:prstGeom>
          <a:solidFill>
            <a:srgbClr val="FFB84A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78D9D57-649F-BA47-53AF-5C0BA0916019}"/>
              </a:ext>
            </a:extLst>
          </p:cNvPr>
          <p:cNvSpPr txBox="1"/>
          <p:nvPr/>
        </p:nvSpPr>
        <p:spPr>
          <a:xfrm>
            <a:off x="1031312" y="4832450"/>
            <a:ext cx="78940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познакомить с культурными традициями празднования Дня учителя;</a:t>
            </a:r>
          </a:p>
        </p:txBody>
      </p:sp>
      <p:sp>
        <p:nvSpPr>
          <p:cNvPr id="41" name="Овал 40">
            <a:extLst>
              <a:ext uri="{FF2B5EF4-FFF2-40B4-BE49-F238E27FC236}">
                <a16:creationId xmlns:a16="http://schemas.microsoft.com/office/drawing/2014/main" id="{6156F26F-3362-AB94-534E-07C886919039}"/>
              </a:ext>
            </a:extLst>
          </p:cNvPr>
          <p:cNvSpPr/>
          <p:nvPr/>
        </p:nvSpPr>
        <p:spPr>
          <a:xfrm>
            <a:off x="446380" y="5565063"/>
            <a:ext cx="508000" cy="508000"/>
          </a:xfrm>
          <a:prstGeom prst="ellipse">
            <a:avLst/>
          </a:prstGeom>
          <a:solidFill>
            <a:srgbClr val="FFB84A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3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815F1C7-397C-A668-E54C-E801E615F725}"/>
              </a:ext>
            </a:extLst>
          </p:cNvPr>
          <p:cNvSpPr txBox="1"/>
          <p:nvPr/>
        </p:nvSpPr>
        <p:spPr>
          <a:xfrm>
            <a:off x="1031312" y="5495897"/>
            <a:ext cx="80222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сформировать представление о социальной роли и ключевых функциях учителя в российском и китайском обществах.</a:t>
            </a:r>
          </a:p>
        </p:txBody>
      </p:sp>
    </p:spTree>
    <p:extLst>
      <p:ext uri="{BB962C8B-B14F-4D97-AF65-F5344CB8AC3E}">
        <p14:creationId xmlns:p14="http://schemas.microsoft.com/office/powerpoint/2010/main" val="25144847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A246613-A9BE-2062-E6DB-3DB7E8063809}"/>
              </a:ext>
            </a:extLst>
          </p:cNvPr>
          <p:cNvSpPr txBox="1"/>
          <p:nvPr/>
        </p:nvSpPr>
        <p:spPr>
          <a:xfrm>
            <a:off x="305981" y="445682"/>
            <a:ext cx="8890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ru-RU" sz="3600" b="1" dirty="0">
                <a:solidFill>
                  <a:srgbClr val="204B82"/>
                </a:solidFill>
                <a:latin typeface="Arial" panose="020B0604020202020204" pitchFamily="34" charset="0"/>
              </a:rPr>
              <a:t>Этапы реализации проекта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125444EC-865E-82AA-DD9C-819158832234}"/>
              </a:ext>
            </a:extLst>
          </p:cNvPr>
          <p:cNvGrpSpPr/>
          <p:nvPr/>
        </p:nvGrpSpPr>
        <p:grpSpPr>
          <a:xfrm>
            <a:off x="1277216" y="1352490"/>
            <a:ext cx="1148316" cy="1127050"/>
            <a:chOff x="744280" y="1382233"/>
            <a:chExt cx="1148316" cy="1127050"/>
          </a:xfrm>
        </p:grpSpPr>
        <p:sp>
          <p:nvSpPr>
            <p:cNvPr id="3" name="Овал 2">
              <a:extLst>
                <a:ext uri="{FF2B5EF4-FFF2-40B4-BE49-F238E27FC236}">
                  <a16:creationId xmlns:a16="http://schemas.microsoft.com/office/drawing/2014/main" id="{B4B2054E-2A50-3741-4F3A-CD96565C978C}"/>
                </a:ext>
              </a:extLst>
            </p:cNvPr>
            <p:cNvSpPr/>
            <p:nvPr/>
          </p:nvSpPr>
          <p:spPr>
            <a:xfrm>
              <a:off x="744280" y="1382233"/>
              <a:ext cx="1148316" cy="112705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B84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48977CDB-0D56-AC77-0B61-4F23386A8F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98" b="26465" l="54297" r="69727">
                          <a14:foregroundMark x1="55176" y1="9277" x2="55176" y2="9277"/>
                          <a14:foregroundMark x1="54785" y1="9180" x2="54785" y2="9180"/>
                          <a14:foregroundMark x1="54883" y1="11133" x2="56738" y2="26465"/>
                          <a14:foregroundMark x1="64941" y1="16602" x2="55957" y2="17871"/>
                          <a14:foregroundMark x1="54297" y1="9473" x2="55078" y2="869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84" t="6498" r="28191" b="72868"/>
            <a:stretch>
              <a:fillRect/>
            </a:stretch>
          </p:blipFill>
          <p:spPr>
            <a:xfrm rot="21274449">
              <a:off x="938131" y="1537593"/>
              <a:ext cx="760615" cy="816331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3A8D3680-7858-1B6B-75DB-2A11A7AE97E3}"/>
              </a:ext>
            </a:extLst>
          </p:cNvPr>
          <p:cNvSpPr txBox="1"/>
          <p:nvPr/>
        </p:nvSpPr>
        <p:spPr>
          <a:xfrm>
            <a:off x="305981" y="2644324"/>
            <a:ext cx="3712536" cy="4001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ru-RU" sz="2000" b="1" dirty="0">
                <a:solidFill>
                  <a:srgbClr val="FFB84A"/>
                </a:solidFill>
                <a:latin typeface="Arial" panose="020B0604020202020204" pitchFamily="34" charset="0"/>
              </a:rPr>
              <a:t>ПОДГОТОВИТЕЛЬНЫЙ</a:t>
            </a: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2EDF3DEC-BC25-C747-B865-A2B9C14B8BE0}"/>
              </a:ext>
            </a:extLst>
          </p:cNvPr>
          <p:cNvGrpSpPr/>
          <p:nvPr/>
        </p:nvGrpSpPr>
        <p:grpSpPr>
          <a:xfrm>
            <a:off x="5519312" y="1352490"/>
            <a:ext cx="1148316" cy="1127050"/>
            <a:chOff x="5089746" y="1256797"/>
            <a:chExt cx="1148316" cy="1127050"/>
          </a:xfrm>
        </p:grpSpPr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D040A848-AA88-58B9-6955-E58CEF401840}"/>
                </a:ext>
              </a:extLst>
            </p:cNvPr>
            <p:cNvSpPr/>
            <p:nvPr/>
          </p:nvSpPr>
          <p:spPr>
            <a:xfrm>
              <a:off x="5089746" y="1256797"/>
              <a:ext cx="1148316" cy="112705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B84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B389EE04-8C36-C119-6347-08774D28D5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3184" b="84473" l="54102" r="70801">
                          <a14:foregroundMark x1="58828" y1="82280" x2="55078" y2="75391"/>
                          <a14:foregroundMark x1="55078" y1="75391" x2="54785" y2="70215"/>
                          <a14:foregroundMark x1="65625" y1="66016" x2="63745" y2="64942"/>
                          <a14:foregroundMark x1="55664" y1="68066" x2="54297" y2="74121"/>
                          <a14:foregroundMark x1="59668" y1="64453" x2="62500" y2="64063"/>
                          <a14:foregroundMark x1="64844" y1="81543" x2="64844" y2="81658"/>
                          <a14:backgroundMark x1="57715" y1="83887" x2="63770" y2="84668"/>
                          <a14:backgroundMark x1="65430" y1="84668" x2="67578" y2="83691"/>
                          <a14:backgroundMark x1="66992" y1="83691" x2="64551" y2="8544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71" t="62326" r="27106" b="14263"/>
            <a:stretch>
              <a:fillRect/>
            </a:stretch>
          </p:blipFill>
          <p:spPr>
            <a:xfrm>
              <a:off x="5270506" y="1378024"/>
              <a:ext cx="786797" cy="884597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E5D1AAAF-A68F-3450-6DF4-0AF3C57CF18E}"/>
              </a:ext>
            </a:extLst>
          </p:cNvPr>
          <p:cNvSpPr txBox="1"/>
          <p:nvPr/>
        </p:nvSpPr>
        <p:spPr>
          <a:xfrm>
            <a:off x="5228022" y="2649810"/>
            <a:ext cx="1942381" cy="4001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ru-RU" sz="2000" b="1" dirty="0">
                <a:solidFill>
                  <a:srgbClr val="FFB84A"/>
                </a:solidFill>
                <a:latin typeface="Arial" panose="020B0604020202020204" pitchFamily="34" charset="0"/>
              </a:rPr>
              <a:t>ОСНОВНОЙ</a:t>
            </a:r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A69572BE-CF7E-52F1-6652-CDD63AD60793}"/>
              </a:ext>
            </a:extLst>
          </p:cNvPr>
          <p:cNvGrpSpPr/>
          <p:nvPr/>
        </p:nvGrpSpPr>
        <p:grpSpPr>
          <a:xfrm>
            <a:off x="9044595" y="1352490"/>
            <a:ext cx="1148316" cy="1127050"/>
            <a:chOff x="9195981" y="1256797"/>
            <a:chExt cx="1148316" cy="1127050"/>
          </a:xfrm>
        </p:grpSpPr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B950C385-1A16-FD34-0438-9ADC7E38DD5D}"/>
                </a:ext>
              </a:extLst>
            </p:cNvPr>
            <p:cNvSpPr/>
            <p:nvPr/>
          </p:nvSpPr>
          <p:spPr>
            <a:xfrm>
              <a:off x="9195981" y="1256797"/>
              <a:ext cx="1148316" cy="112705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B84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D6BB99CE-9082-74CB-239D-135D62B788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449" b="26465" l="74902" r="91699">
                          <a14:foregroundMark x1="84961" y1="19824" x2="87500" y2="14258"/>
                          <a14:foregroundMark x1="89355" y1="12891" x2="78027" y2="10840"/>
                          <a14:foregroundMark x1="86035" y1="12695" x2="77344" y2="13574"/>
                          <a14:foregroundMark x1="77344" y1="13574" x2="87500" y2="14844"/>
                          <a14:foregroundMark x1="81152" y1="10840" x2="76758" y2="10840"/>
                          <a14:foregroundMark x1="92090" y1="14551" x2="91699" y2="22070"/>
                          <a14:foregroundMark x1="91699" y1="22070" x2="90527" y2="25293"/>
                          <a14:foregroundMark x1="80664" y1="10742" x2="76172" y2="105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95" t="8527" r="6330" b="71473"/>
            <a:stretch>
              <a:fillRect/>
            </a:stretch>
          </p:blipFill>
          <p:spPr>
            <a:xfrm>
              <a:off x="9392681" y="1456948"/>
              <a:ext cx="754917" cy="726749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B76BD18E-7DFB-778C-CCD7-047A068E085B}"/>
              </a:ext>
            </a:extLst>
          </p:cNvPr>
          <p:cNvSpPr txBox="1"/>
          <p:nvPr/>
        </p:nvSpPr>
        <p:spPr>
          <a:xfrm>
            <a:off x="8379909" y="2644324"/>
            <a:ext cx="2775399" cy="4001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ru-RU" sz="2000" b="1" dirty="0">
                <a:solidFill>
                  <a:srgbClr val="FFB84A"/>
                </a:solidFill>
                <a:latin typeface="Arial" panose="020B0604020202020204" pitchFamily="34" charset="0"/>
              </a:rPr>
              <a:t>ПОСТПРОЕКТНЫЙ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A268D5B-9309-3821-5288-09270846A415}"/>
              </a:ext>
            </a:extLst>
          </p:cNvPr>
          <p:cNvSpPr txBox="1"/>
          <p:nvPr/>
        </p:nvSpPr>
        <p:spPr>
          <a:xfrm rot="16200000">
            <a:off x="2175976" y="1731349"/>
            <a:ext cx="12618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04B82"/>
                </a:solidFill>
                <a:latin typeface="Montserrat Medium" panose="00000600000000000000" pitchFamily="2" charset="-52"/>
              </a:rPr>
              <a:t>1 неделя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42D78A1-3D14-8C2A-524F-326144C55C89}"/>
              </a:ext>
            </a:extLst>
          </p:cNvPr>
          <p:cNvSpPr txBox="1"/>
          <p:nvPr/>
        </p:nvSpPr>
        <p:spPr>
          <a:xfrm rot="16200000">
            <a:off x="6354815" y="1731349"/>
            <a:ext cx="12618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04B82"/>
                </a:solidFill>
                <a:latin typeface="Montserrat Medium" panose="00000600000000000000" pitchFamily="2" charset="-52"/>
              </a:rPr>
              <a:t>1 день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411E709-988D-51F2-9122-7E1BBD96AF22}"/>
              </a:ext>
            </a:extLst>
          </p:cNvPr>
          <p:cNvSpPr txBox="1"/>
          <p:nvPr/>
        </p:nvSpPr>
        <p:spPr>
          <a:xfrm rot="16200000">
            <a:off x="9870925" y="1090976"/>
            <a:ext cx="196070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04B82"/>
                </a:solidFill>
                <a:latin typeface="Montserrat Medium" panose="00000600000000000000" pitchFamily="2" charset="-52"/>
              </a:rPr>
              <a:t>После завершения проекта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1C2F397-9092-1C80-D221-0257335797AB}"/>
              </a:ext>
            </a:extLst>
          </p:cNvPr>
          <p:cNvSpPr txBox="1"/>
          <p:nvPr/>
        </p:nvSpPr>
        <p:spPr>
          <a:xfrm>
            <a:off x="104848" y="3141821"/>
            <a:ext cx="432745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Информационное сопровождение </a:t>
            </a:r>
            <a:b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 анонс;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Определить состав организаторов проекта из числа педагогов и учащихся;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Распределить роли организаторов;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Подготовить материально-техническую базу. </a:t>
            </a:r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5BBD4EB5-D279-5D86-C4C0-7B6F1DC1F126}"/>
              </a:ext>
            </a:extLst>
          </p:cNvPr>
          <p:cNvSpPr/>
          <p:nvPr/>
        </p:nvSpPr>
        <p:spPr>
          <a:xfrm>
            <a:off x="305981" y="5104875"/>
            <a:ext cx="3977631" cy="1549423"/>
          </a:xfrm>
          <a:prstGeom prst="roundRect">
            <a:avLst>
              <a:gd name="adj" fmla="val 15000"/>
            </a:avLst>
          </a:prstGeom>
          <a:solidFill>
            <a:srgbClr val="FFFFFF"/>
          </a:solidFill>
          <a:ln w="38100">
            <a:solidFill>
              <a:srgbClr val="FFB84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22A7162-2E59-0DFF-EA56-D0AD5C3AE6BF}"/>
              </a:ext>
            </a:extLst>
          </p:cNvPr>
          <p:cNvSpPr txBox="1"/>
          <p:nvPr/>
        </p:nvSpPr>
        <p:spPr>
          <a:xfrm>
            <a:off x="447433" y="5217866"/>
            <a:ext cx="412631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204B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Ожидаемый результат: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всё готово </a:t>
            </a:r>
            <a:b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к основному этапу: пространство зонировано, материалы разложены, участники распределены, помощники проинструктированы.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1A4BC70-C7A6-2E59-AEDD-F9444CB8F2BB}"/>
              </a:ext>
            </a:extLst>
          </p:cNvPr>
          <p:cNvSpPr txBox="1"/>
          <p:nvPr/>
        </p:nvSpPr>
        <p:spPr>
          <a:xfrm>
            <a:off x="4788259" y="3158881"/>
            <a:ext cx="43274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Запуск проекта;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Сопровождение и координация участников;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Фото- видеофиксация. </a:t>
            </a:r>
          </a:p>
        </p:txBody>
      </p:sp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B337604A-477D-A7FB-6AAD-D53E73FF6227}"/>
              </a:ext>
            </a:extLst>
          </p:cNvPr>
          <p:cNvSpPr/>
          <p:nvPr/>
        </p:nvSpPr>
        <p:spPr>
          <a:xfrm>
            <a:off x="4573751" y="5104873"/>
            <a:ext cx="3134853" cy="1549423"/>
          </a:xfrm>
          <a:prstGeom prst="roundRect">
            <a:avLst>
              <a:gd name="adj" fmla="val 15000"/>
            </a:avLst>
          </a:prstGeom>
          <a:solidFill>
            <a:srgbClr val="FFFFFF"/>
          </a:solidFill>
          <a:ln w="38100">
            <a:solidFill>
              <a:srgbClr val="FFB84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6B98489-F774-1FF3-E1EB-7D85AD811918}"/>
              </a:ext>
            </a:extLst>
          </p:cNvPr>
          <p:cNvSpPr txBox="1"/>
          <p:nvPr/>
        </p:nvSpPr>
        <p:spPr>
          <a:xfrm>
            <a:off x="4788259" y="5274570"/>
            <a:ext cx="300239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204B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Ожидаемый результат: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проект реализован в полном объеме, цель проекта достигнута. </a:t>
            </a:r>
          </a:p>
        </p:txBody>
      </p:sp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CA13458B-EC32-888A-36AB-D6B6AE8D52FE}"/>
              </a:ext>
            </a:extLst>
          </p:cNvPr>
          <p:cNvSpPr/>
          <p:nvPr/>
        </p:nvSpPr>
        <p:spPr>
          <a:xfrm>
            <a:off x="8078085" y="5083387"/>
            <a:ext cx="3666482" cy="1549423"/>
          </a:xfrm>
          <a:prstGeom prst="roundRect">
            <a:avLst>
              <a:gd name="adj" fmla="val 15000"/>
            </a:avLst>
          </a:prstGeom>
          <a:solidFill>
            <a:srgbClr val="FFFFFF"/>
          </a:solidFill>
          <a:ln w="38100">
            <a:solidFill>
              <a:srgbClr val="FFB84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3EAD9D6-E414-417B-0E3E-C7BC493B0088}"/>
              </a:ext>
            </a:extLst>
          </p:cNvPr>
          <p:cNvSpPr txBox="1"/>
          <p:nvPr/>
        </p:nvSpPr>
        <p:spPr>
          <a:xfrm>
            <a:off x="8379909" y="3171600"/>
            <a:ext cx="43274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Анализ материалов проекта;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Сбор обратной связи;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Оформление отчета и публикация педагогического опыта.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2CA1EDB-6D66-7B05-72E3-E91C10CD9BAB}"/>
              </a:ext>
            </a:extLst>
          </p:cNvPr>
          <p:cNvSpPr txBox="1"/>
          <p:nvPr/>
        </p:nvSpPr>
        <p:spPr>
          <a:xfrm>
            <a:off x="8266413" y="5196378"/>
            <a:ext cx="361960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204B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Ожидаемый результат: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проект документирован, результаты доступны сообществу, проведён анализ для улучшения будущих проектов.</a:t>
            </a:r>
          </a:p>
        </p:txBody>
      </p:sp>
    </p:spTree>
    <p:extLst>
      <p:ext uri="{BB962C8B-B14F-4D97-AF65-F5344CB8AC3E}">
        <p14:creationId xmlns:p14="http://schemas.microsoft.com/office/powerpoint/2010/main" val="40924351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10E2518-20D0-8523-2EC6-F24CF28273AA}"/>
              </a:ext>
            </a:extLst>
          </p:cNvPr>
          <p:cNvSpPr txBox="1"/>
          <p:nvPr/>
        </p:nvSpPr>
        <p:spPr>
          <a:xfrm>
            <a:off x="305981" y="445682"/>
            <a:ext cx="8890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ru-RU" sz="3600" b="1" dirty="0">
                <a:solidFill>
                  <a:srgbClr val="204B82"/>
                </a:solidFill>
                <a:latin typeface="Arial" panose="020B0604020202020204" pitchFamily="34" charset="0"/>
              </a:rPr>
              <a:t>Этап 1. Подготовительный (1 неделя)</a:t>
            </a: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53A8A897-ADA3-F3CD-ED86-05A25DF3B151}"/>
              </a:ext>
            </a:extLst>
          </p:cNvPr>
          <p:cNvSpPr/>
          <p:nvPr/>
        </p:nvSpPr>
        <p:spPr>
          <a:xfrm>
            <a:off x="326952" y="1319832"/>
            <a:ext cx="508000" cy="508000"/>
          </a:xfrm>
          <a:prstGeom prst="ellipse">
            <a:avLst/>
          </a:prstGeom>
          <a:solidFill>
            <a:srgbClr val="FFB84A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8C0155-22B0-1F8C-B8D6-7C6345F3A4D6}"/>
              </a:ext>
            </a:extLst>
          </p:cNvPr>
          <p:cNvSpPr txBox="1"/>
          <p:nvPr/>
        </p:nvSpPr>
        <p:spPr>
          <a:xfrm>
            <a:off x="974946" y="1389166"/>
            <a:ext cx="75520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rial Black" panose="020B0A04020102020204" pitchFamily="34" charset="0"/>
              </a:rPr>
              <a:t>Информационное сопровождение и анонс: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6FDA98-E75B-3C3E-E8A8-329F8486B1CF}"/>
              </a:ext>
            </a:extLst>
          </p:cNvPr>
          <p:cNvSpPr txBox="1"/>
          <p:nvPr/>
        </p:nvSpPr>
        <p:spPr>
          <a:xfrm>
            <a:off x="834952" y="2029431"/>
            <a:ext cx="8275997" cy="40918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Подготовить и разместить пост в официальных социальных сетях образовательного учреждения с:</a:t>
            </a:r>
          </a:p>
          <a:p>
            <a:pPr indent="265113" algn="l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названием оффлайн-квеста;</a:t>
            </a:r>
          </a:p>
          <a:p>
            <a:pPr indent="265113" algn="l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датой, временем и местом проведения;</a:t>
            </a:r>
          </a:p>
          <a:p>
            <a:pPr indent="265113" algn="l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кратким описанием;</a:t>
            </a:r>
          </a:p>
          <a:p>
            <a:pPr indent="265113" algn="l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приглашением к участию в организации мероприятия.</a:t>
            </a:r>
          </a:p>
          <a:p>
            <a:pPr marL="265113" indent="-265113" algn="l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752975" algn="l"/>
              </a:tabLst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Разместить объявление на школьном стенде с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QR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-кодом, ведущим на пост в социальной сети.</a:t>
            </a:r>
          </a:p>
          <a:p>
            <a:pPr marL="285750" indent="160338" algn="l">
              <a:lnSpc>
                <a:spcPts val="21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ru-RU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B043DBE6-9A9F-E0C0-FD35-59D9C6A8DB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632" b="4668"/>
          <a:stretch>
            <a:fillRect/>
          </a:stretch>
        </p:blipFill>
        <p:spPr>
          <a:xfrm>
            <a:off x="10125301" y="320132"/>
            <a:ext cx="1739747" cy="6537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352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0CABAA-0C93-8C91-445F-1EDE7492C21E}"/>
              </a:ext>
            </a:extLst>
          </p:cNvPr>
          <p:cNvSpPr txBox="1"/>
          <p:nvPr/>
        </p:nvSpPr>
        <p:spPr>
          <a:xfrm>
            <a:off x="326952" y="193100"/>
            <a:ext cx="7126471" cy="6876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204B8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Пример поста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ABD4A1-A0C6-D986-C31B-8A1C46861F3C}"/>
              </a:ext>
            </a:extLst>
          </p:cNvPr>
          <p:cNvSpPr txBox="1"/>
          <p:nvPr/>
        </p:nvSpPr>
        <p:spPr>
          <a:xfrm>
            <a:off x="326952" y="1059452"/>
            <a:ext cx="60978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effectLst/>
                <a:latin typeface="SB Sans Text"/>
              </a:rPr>
              <a:t>📚🎯</a:t>
            </a:r>
            <a:r>
              <a:rPr lang="ru-RU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«Учитель глазами двух культур»: </a:t>
            </a:r>
            <a:br>
              <a:rPr lang="ru-RU" b="1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от 10 сентября к 5 октября</a:t>
            </a:r>
            <a:r>
              <a:rPr lang="ru-RU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06B2FE-3D2D-96C6-19A8-807AAF583216}"/>
              </a:ext>
            </a:extLst>
          </p:cNvPr>
          <p:cNvSpPr txBox="1"/>
          <p:nvPr/>
        </p:nvSpPr>
        <p:spPr>
          <a:xfrm>
            <a:off x="326952" y="1884446"/>
            <a:ext cx="5666224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buNone/>
            </a:pPr>
            <a:r>
              <a:rPr lang="ru-RU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Вы готовы пройти путь познания и исследовать профессию учителя сквозь призму традиций России и Китая? Тогда присоединяйтесь к нашему уникальному оффлайн-квесту, где вы узнаете много нового и интересного!</a:t>
            </a:r>
          </a:p>
          <a:p>
            <a:pPr algn="l" fontAlgn="base">
              <a:buNone/>
            </a:pPr>
            <a:endParaRPr lang="ru-RU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fontAlgn="base">
              <a:buNone/>
            </a:pPr>
            <a:r>
              <a:rPr lang="ru-RU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🔹 </a:t>
            </a:r>
            <a:r>
              <a:rPr lang="ru-RU" b="1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Станция 1: </a:t>
            </a:r>
            <a:r>
              <a:rPr lang="ru-RU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Путь в профессию.</a:t>
            </a:r>
          </a:p>
          <a:p>
            <a:pPr fontAlgn="base"/>
            <a:r>
              <a:rPr lang="ru-RU" dirty="0"/>
              <a:t>Хотите почувствовать себя настоящим абитуриентом международного уровня? Проверяйте свои силы на этой станции! 🏫✨</a:t>
            </a:r>
          </a:p>
          <a:p>
            <a:pPr fontAlgn="base"/>
            <a:endParaRPr lang="ru-RU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r>
              <a:rPr lang="ru-RU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🔹 </a:t>
            </a:r>
            <a:r>
              <a:rPr lang="ru-RU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Станция 2: День учителя: как чествуют педагогов.</a:t>
            </a:r>
          </a:p>
          <a:p>
            <a:pPr fontAlgn="base"/>
            <a:r>
              <a:rPr lang="ru-RU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Расскажем вам о праздничных традициях в честь учителей в наших странах. Вы сможете создать оригинальные поздравления, учитывая культурные особенности каждой из стран.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EB246F9-A3BC-3470-E542-1804327E8B33}"/>
              </a:ext>
            </a:extLst>
          </p:cNvPr>
          <p:cNvCxnSpPr>
            <a:cxnSpLocks/>
          </p:cNvCxnSpPr>
          <p:nvPr/>
        </p:nvCxnSpPr>
        <p:spPr>
          <a:xfrm>
            <a:off x="6096000" y="1059452"/>
            <a:ext cx="9451" cy="5626308"/>
          </a:xfrm>
          <a:prstGeom prst="line">
            <a:avLst/>
          </a:prstGeom>
          <a:ln w="38100">
            <a:solidFill>
              <a:srgbClr val="FFB8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CE5BA0B-9000-F216-E797-DD50BBF18760}"/>
              </a:ext>
            </a:extLst>
          </p:cNvPr>
          <p:cNvSpPr txBox="1"/>
          <p:nvPr/>
        </p:nvSpPr>
        <p:spPr>
          <a:xfrm>
            <a:off x="6208275" y="1160568"/>
            <a:ext cx="566622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Также мы ищем активных помощников, готовых поддержать организацию квеста! 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🗓 Дата: ____ </a:t>
            </a:r>
            <a:br>
              <a:rPr lang="ru-RU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⏳ Время: ____</a:t>
            </a:r>
            <a:br>
              <a:rPr lang="ru-RU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📍 Место проведения: _______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👩‍💼 Контактное лицо: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☎ Телефон: _____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Кабинет №______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Открывайте новые горизонты вместе с нами! 🧑‍🏫✨</a:t>
            </a:r>
          </a:p>
        </p:txBody>
      </p:sp>
    </p:spTree>
    <p:extLst>
      <p:ext uri="{BB962C8B-B14F-4D97-AF65-F5344CB8AC3E}">
        <p14:creationId xmlns:p14="http://schemas.microsoft.com/office/powerpoint/2010/main" val="24958583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9614B3-06F8-DFAB-6E66-5239B6BE3B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F7F2761-BD34-D237-79E2-2D9501B6911C}"/>
              </a:ext>
            </a:extLst>
          </p:cNvPr>
          <p:cNvSpPr txBox="1"/>
          <p:nvPr/>
        </p:nvSpPr>
        <p:spPr>
          <a:xfrm>
            <a:off x="305981" y="445682"/>
            <a:ext cx="8890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ru-RU" sz="3600" b="1" dirty="0">
                <a:solidFill>
                  <a:srgbClr val="204B82"/>
                </a:solidFill>
                <a:latin typeface="Arial" panose="020B0604020202020204" pitchFamily="34" charset="0"/>
              </a:rPr>
              <a:t>Этап 1. Подготовительный (1 неделя)</a:t>
            </a: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C17CAEFF-2438-7206-C554-64DC6DE9C122}"/>
              </a:ext>
            </a:extLst>
          </p:cNvPr>
          <p:cNvSpPr/>
          <p:nvPr/>
        </p:nvSpPr>
        <p:spPr>
          <a:xfrm>
            <a:off x="326952" y="1319832"/>
            <a:ext cx="508000" cy="508000"/>
          </a:xfrm>
          <a:prstGeom prst="ellipse">
            <a:avLst/>
          </a:prstGeom>
          <a:solidFill>
            <a:srgbClr val="FFB84A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287D7A-1605-F585-593B-5002698E7D6D}"/>
              </a:ext>
            </a:extLst>
          </p:cNvPr>
          <p:cNvSpPr txBox="1"/>
          <p:nvPr/>
        </p:nvSpPr>
        <p:spPr>
          <a:xfrm>
            <a:off x="974946" y="1389166"/>
            <a:ext cx="75520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rial Black" panose="020B0A04020102020204" pitchFamily="34" charset="0"/>
              </a:rPr>
              <a:t>Проведение установочного семинара: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6D41FC-D510-E445-2B1C-F7D671320F94}"/>
              </a:ext>
            </a:extLst>
          </p:cNvPr>
          <p:cNvSpPr txBox="1"/>
          <p:nvPr/>
        </p:nvSpPr>
        <p:spPr>
          <a:xfrm>
            <a:off x="834952" y="1941296"/>
            <a:ext cx="9730224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Знакомство участников-организаторов с концепцией мероприятия.</a:t>
            </a:r>
          </a:p>
          <a:p>
            <a:pPr marL="285750" indent="-28575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Распределение ролей:</a:t>
            </a:r>
          </a:p>
          <a:p>
            <a:pPr indent="265113" algn="l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Руководитель проекта: общее руководство и координация команды, контроль сроков и качества подготовки, составление плана площадки;</a:t>
            </a:r>
          </a:p>
          <a:p>
            <a:pPr indent="265113" algn="l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Ведущие станций: проведение заданий на станциях (разъяснение правил, помощь участникам), обеспечение вовлечённости участников, поддержание динамики, соблюдение тайминга на станции;</a:t>
            </a:r>
          </a:p>
          <a:p>
            <a:pPr indent="265113" algn="l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Фотограф/видеооператор: фото- и видеофиксация мероприятия;</a:t>
            </a:r>
          </a:p>
          <a:p>
            <a:pPr indent="265113" algn="l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Технический специалист: настройка оборудования,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решение технических проблем;</a:t>
            </a:r>
          </a:p>
          <a:p>
            <a:pPr indent="265113" algn="l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Волонтеры: помощь в организации пространства, оформления площадок, координации участников.</a:t>
            </a:r>
            <a:endParaRPr lang="ru-RU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B543F835-3F8A-0302-D8E0-6A46CCF5E8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632" b="4668"/>
          <a:stretch>
            <a:fillRect/>
          </a:stretch>
        </p:blipFill>
        <p:spPr>
          <a:xfrm>
            <a:off x="10125301" y="320132"/>
            <a:ext cx="1739747" cy="6537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1043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6FD327-A0CD-838F-E1CA-14B2939218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1D44C51-D629-3F9D-E891-18F7A2C17B49}"/>
              </a:ext>
            </a:extLst>
          </p:cNvPr>
          <p:cNvSpPr txBox="1"/>
          <p:nvPr/>
        </p:nvSpPr>
        <p:spPr>
          <a:xfrm>
            <a:off x="305981" y="445682"/>
            <a:ext cx="8890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ru-RU" sz="3600" b="1" dirty="0">
                <a:solidFill>
                  <a:srgbClr val="204B82"/>
                </a:solidFill>
                <a:latin typeface="Arial" panose="020B0604020202020204" pitchFamily="34" charset="0"/>
              </a:rPr>
              <a:t>Этап 1. Подготовительный (1 неделя)</a:t>
            </a: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B50298FC-32B1-A8BA-C150-6B228E0E943C}"/>
              </a:ext>
            </a:extLst>
          </p:cNvPr>
          <p:cNvSpPr/>
          <p:nvPr/>
        </p:nvSpPr>
        <p:spPr>
          <a:xfrm>
            <a:off x="326952" y="1319832"/>
            <a:ext cx="508000" cy="508000"/>
          </a:xfrm>
          <a:prstGeom prst="ellipse">
            <a:avLst/>
          </a:prstGeom>
          <a:solidFill>
            <a:srgbClr val="FFB84A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B0D903-54BE-9974-D782-BD0EEA545077}"/>
              </a:ext>
            </a:extLst>
          </p:cNvPr>
          <p:cNvSpPr txBox="1"/>
          <p:nvPr/>
        </p:nvSpPr>
        <p:spPr>
          <a:xfrm>
            <a:off x="974946" y="1389166"/>
            <a:ext cx="75520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rial Black" panose="020B0A04020102020204" pitchFamily="34" charset="0"/>
              </a:rPr>
              <a:t>Подготовка материально-технической базы:</a:t>
            </a: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3E6D1A7F-0651-9BFE-2C46-3A97CC32AE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632" b="4668"/>
          <a:stretch>
            <a:fillRect/>
          </a:stretch>
        </p:blipFill>
        <p:spPr>
          <a:xfrm>
            <a:off x="10125301" y="320132"/>
            <a:ext cx="1739747" cy="6537868"/>
          </a:xfrm>
          <a:prstGeom prst="rect">
            <a:avLst/>
          </a:prstGeom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5A729B79-55E7-BFA2-C0B9-280023264CAA}"/>
              </a:ext>
            </a:extLst>
          </p:cNvPr>
          <p:cNvGrpSpPr/>
          <p:nvPr/>
        </p:nvGrpSpPr>
        <p:grpSpPr>
          <a:xfrm>
            <a:off x="326952" y="2205761"/>
            <a:ext cx="720000" cy="720000"/>
            <a:chOff x="580952" y="2124985"/>
            <a:chExt cx="1148316" cy="1127050"/>
          </a:xfrm>
        </p:grpSpPr>
        <p:sp>
          <p:nvSpPr>
            <p:cNvPr id="3" name="Овал 2">
              <a:extLst>
                <a:ext uri="{FF2B5EF4-FFF2-40B4-BE49-F238E27FC236}">
                  <a16:creationId xmlns:a16="http://schemas.microsoft.com/office/drawing/2014/main" id="{4C5A12E6-7032-4AEF-399C-B1F1B59B3E0A}"/>
                </a:ext>
              </a:extLst>
            </p:cNvPr>
            <p:cNvSpPr/>
            <p:nvPr/>
          </p:nvSpPr>
          <p:spPr>
            <a:xfrm>
              <a:off x="580952" y="2124985"/>
              <a:ext cx="1148316" cy="112705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B84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32A425BE-DAD3-883A-9566-733CFEC362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292" t="20256" r="11017" b="77510"/>
            <a:stretch>
              <a:fillRect/>
            </a:stretch>
          </p:blipFill>
          <p:spPr>
            <a:xfrm>
              <a:off x="917081" y="3111874"/>
              <a:ext cx="476055" cy="122600"/>
            </a:xfrm>
            <a:prstGeom prst="ellipse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003EB903-E722-C76C-1143-313A5284FE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292" t="20256" r="11017" b="77510"/>
            <a:stretch>
              <a:fillRect/>
            </a:stretch>
          </p:blipFill>
          <p:spPr>
            <a:xfrm>
              <a:off x="889492" y="2971828"/>
              <a:ext cx="517120" cy="244970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ABCA2B2C-C1BA-CB64-AED7-E3C660BB7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3301" b="53223" l="49512" r="71094">
                          <a14:foregroundMark x1="68262" y1="52246" x2="62305" y2="53320"/>
                          <a14:foregroundMark x1="65039" y1="38379" x2="64844" y2="46387"/>
                          <a14:foregroundMark x1="63477" y1="35938" x2="60840" y2="36914"/>
                          <a14:foregroundMark x1="66504" y1="35547" x2="59766" y2="37402"/>
                          <a14:foregroundMark x1="59766" y1="37402" x2="59766" y2="38672"/>
                          <a14:foregroundMark x1="54102" y1="47363" x2="49512" y2="388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16" t="30986" r="26117" b="44899"/>
            <a:stretch>
              <a:fillRect/>
            </a:stretch>
          </p:blipFill>
          <p:spPr>
            <a:xfrm>
              <a:off x="661012" y="2270979"/>
              <a:ext cx="852443" cy="770872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5E2A8082-7524-07FE-D89E-55B169E48D5C}"/>
              </a:ext>
            </a:extLst>
          </p:cNvPr>
          <p:cNvSpPr txBox="1"/>
          <p:nvPr/>
        </p:nvSpPr>
        <p:spPr>
          <a:xfrm>
            <a:off x="1190210" y="2424245"/>
            <a:ext cx="36934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Станция 1: </a:t>
            </a:r>
            <a:r>
              <a:rPr lang="ru-RU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Путь в профессию</a:t>
            </a:r>
            <a:endParaRPr lang="ru-RU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497A9E9-229A-F299-0272-C66F9EA049A4}"/>
              </a:ext>
            </a:extLst>
          </p:cNvPr>
          <p:cNvSpPr txBox="1"/>
          <p:nvPr/>
        </p:nvSpPr>
        <p:spPr>
          <a:xfrm>
            <a:off x="377150" y="3188956"/>
            <a:ext cx="973022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столы и стулья (3–4 комплекта) — для организации «приёмной комиссии»;</a:t>
            </a:r>
          </a:p>
          <a:p>
            <a:pPr marL="285750" indent="-28575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«анкеты абитуриента» для деловой игры;</a:t>
            </a:r>
          </a:p>
          <a:p>
            <a:pPr marL="285750" indent="-28575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канцелярия: ручки, карандаши;</a:t>
            </a:r>
          </a:p>
          <a:p>
            <a:pPr marL="285750" indent="-28575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таймер/секундомер — для контроля времени на этапы игры;</a:t>
            </a:r>
          </a:p>
          <a:p>
            <a:pPr marL="285750" indent="-28575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краткие справки и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или презентационные материалы об особенностях поступления в педагогические ВУЗы России и Китая.</a:t>
            </a:r>
          </a:p>
        </p:txBody>
      </p:sp>
    </p:spTree>
    <p:extLst>
      <p:ext uri="{BB962C8B-B14F-4D97-AF65-F5344CB8AC3E}">
        <p14:creationId xmlns:p14="http://schemas.microsoft.com/office/powerpoint/2010/main" val="16860870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DC4EF0-9AF7-9F3D-73B7-1347D37A17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C51364C-58EE-C47B-D57A-E5E8A37FA313}"/>
              </a:ext>
            </a:extLst>
          </p:cNvPr>
          <p:cNvSpPr txBox="1"/>
          <p:nvPr/>
        </p:nvSpPr>
        <p:spPr>
          <a:xfrm>
            <a:off x="305981" y="445682"/>
            <a:ext cx="8890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ru-RU" sz="3600" b="1" dirty="0">
                <a:solidFill>
                  <a:srgbClr val="204B82"/>
                </a:solidFill>
                <a:latin typeface="Arial" panose="020B0604020202020204" pitchFamily="34" charset="0"/>
              </a:rPr>
              <a:t>Этап 1. Подготовительный (1 неделя)</a:t>
            </a: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740ADEFF-82F5-DFAA-1597-AFDE346CC07E}"/>
              </a:ext>
            </a:extLst>
          </p:cNvPr>
          <p:cNvSpPr/>
          <p:nvPr/>
        </p:nvSpPr>
        <p:spPr>
          <a:xfrm>
            <a:off x="326952" y="1319832"/>
            <a:ext cx="508000" cy="508000"/>
          </a:xfrm>
          <a:prstGeom prst="ellipse">
            <a:avLst/>
          </a:prstGeom>
          <a:solidFill>
            <a:srgbClr val="FFB84A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98DD3B-7FCD-E580-F520-790D346D4C9B}"/>
              </a:ext>
            </a:extLst>
          </p:cNvPr>
          <p:cNvSpPr txBox="1"/>
          <p:nvPr/>
        </p:nvSpPr>
        <p:spPr>
          <a:xfrm>
            <a:off x="974946" y="1389166"/>
            <a:ext cx="75520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rial Black" panose="020B0A04020102020204" pitchFamily="34" charset="0"/>
              </a:rPr>
              <a:t>Подготовка материально-технической базы:</a:t>
            </a: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5EAFB0A0-322D-E82A-F2E0-15632650A1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632" b="4668"/>
          <a:stretch>
            <a:fillRect/>
          </a:stretch>
        </p:blipFill>
        <p:spPr>
          <a:xfrm>
            <a:off x="10125301" y="320132"/>
            <a:ext cx="1739747" cy="653786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956C653-6281-21DD-2709-6B7BE50ED5E4}"/>
              </a:ext>
            </a:extLst>
          </p:cNvPr>
          <p:cNvSpPr txBox="1"/>
          <p:nvPr/>
        </p:nvSpPr>
        <p:spPr>
          <a:xfrm>
            <a:off x="1103937" y="2171803"/>
            <a:ext cx="62195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ru-RU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Станция 2: День учителя: как чествуют педагогов.</a:t>
            </a:r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775A8176-06BA-7AEB-8385-A12DE6014E26}"/>
              </a:ext>
            </a:extLst>
          </p:cNvPr>
          <p:cNvGrpSpPr/>
          <p:nvPr/>
        </p:nvGrpSpPr>
        <p:grpSpPr>
          <a:xfrm>
            <a:off x="270600" y="2055651"/>
            <a:ext cx="720000" cy="720000"/>
            <a:chOff x="5089746" y="1256797"/>
            <a:chExt cx="1148316" cy="1127050"/>
          </a:xfrm>
        </p:grpSpPr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6CC5DD92-3904-F281-05B0-99CB79361B74}"/>
                </a:ext>
              </a:extLst>
            </p:cNvPr>
            <p:cNvSpPr/>
            <p:nvPr/>
          </p:nvSpPr>
          <p:spPr>
            <a:xfrm>
              <a:off x="5089746" y="1256797"/>
              <a:ext cx="1148316" cy="112705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B84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BB2FC195-611C-DA53-6881-C38E8D0D3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3184" b="84473" l="54102" r="70801">
                          <a14:foregroundMark x1="58828" y1="82280" x2="55078" y2="75391"/>
                          <a14:foregroundMark x1="55078" y1="75391" x2="54785" y2="70215"/>
                          <a14:foregroundMark x1="65625" y1="66016" x2="63745" y2="64942"/>
                          <a14:foregroundMark x1="55664" y1="68066" x2="54297" y2="74121"/>
                          <a14:foregroundMark x1="59668" y1="64453" x2="62500" y2="64063"/>
                          <a14:foregroundMark x1="64844" y1="81543" x2="64844" y2="81658"/>
                          <a14:backgroundMark x1="57715" y1="83887" x2="63770" y2="84668"/>
                          <a14:backgroundMark x1="65430" y1="84668" x2="67578" y2="83691"/>
                          <a14:backgroundMark x1="66992" y1="83691" x2="64551" y2="8544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71" t="62326" r="27106" b="14263"/>
            <a:stretch>
              <a:fillRect/>
            </a:stretch>
          </p:blipFill>
          <p:spPr>
            <a:xfrm>
              <a:off x="5270506" y="1378024"/>
              <a:ext cx="786797" cy="884597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EA74581E-9BAF-B076-227A-445697978C70}"/>
              </a:ext>
            </a:extLst>
          </p:cNvPr>
          <p:cNvSpPr txBox="1"/>
          <p:nvPr/>
        </p:nvSpPr>
        <p:spPr>
          <a:xfrm>
            <a:off x="377150" y="3188956"/>
            <a:ext cx="973022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мультимедийный комплекс — для показа фото/видео традиций празднования в России и Китае;</a:t>
            </a:r>
          </a:p>
          <a:p>
            <a:pPr marL="285750" indent="-28575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материалы для создания открыток: цветная бумага и картон (А5–А6), наборы цветной бумаги для оригами/аппликации, ножницы (безопасные, по 1 шт. на участника), клей-карандаш или ПВА (по 1 шт. на пару), фломастеры, гелевые ручки, цветные карандаши, трафареты, штампы, декоративные элементы (блестки, ленты, наклейки);</a:t>
            </a:r>
          </a:p>
          <a:p>
            <a:pPr marL="285750" indent="-28575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стенд/мольберт — для выставки готовых работ.</a:t>
            </a:r>
          </a:p>
        </p:txBody>
      </p:sp>
    </p:spTree>
    <p:extLst>
      <p:ext uri="{BB962C8B-B14F-4D97-AF65-F5344CB8AC3E}">
        <p14:creationId xmlns:p14="http://schemas.microsoft.com/office/powerpoint/2010/main" val="15392521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C7C0B2-87B6-3D60-7818-D186C9A86E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B716A84-478A-5AEB-3EC8-79E74B1880E5}"/>
              </a:ext>
            </a:extLst>
          </p:cNvPr>
          <p:cNvSpPr txBox="1"/>
          <p:nvPr/>
        </p:nvSpPr>
        <p:spPr>
          <a:xfrm>
            <a:off x="305981" y="445682"/>
            <a:ext cx="8890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ru-RU" sz="3600" b="1" dirty="0">
                <a:solidFill>
                  <a:srgbClr val="204B82"/>
                </a:solidFill>
                <a:latin typeface="Arial" panose="020B0604020202020204" pitchFamily="34" charset="0"/>
              </a:rPr>
              <a:t>Этап 2. Основной (1 день)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AFE6C70E-3529-C888-7B70-A2FA661B7804}"/>
              </a:ext>
            </a:extLst>
          </p:cNvPr>
          <p:cNvGrpSpPr/>
          <p:nvPr/>
        </p:nvGrpSpPr>
        <p:grpSpPr>
          <a:xfrm>
            <a:off x="354266" y="1223615"/>
            <a:ext cx="720000" cy="720000"/>
            <a:chOff x="580952" y="2124985"/>
            <a:chExt cx="1148316" cy="1127050"/>
          </a:xfrm>
        </p:grpSpPr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46C2B607-9371-14AC-1717-355AEBE365DD}"/>
                </a:ext>
              </a:extLst>
            </p:cNvPr>
            <p:cNvSpPr/>
            <p:nvPr/>
          </p:nvSpPr>
          <p:spPr>
            <a:xfrm>
              <a:off x="580952" y="2124985"/>
              <a:ext cx="1148316" cy="112705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B84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567AB482-6B95-F6BC-C409-76ACC07FEE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292" t="20256" r="11017" b="77510"/>
            <a:stretch>
              <a:fillRect/>
            </a:stretch>
          </p:blipFill>
          <p:spPr>
            <a:xfrm>
              <a:off x="917081" y="3111874"/>
              <a:ext cx="476055" cy="122600"/>
            </a:xfrm>
            <a:prstGeom prst="ellipse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13A72BAD-C86F-CD10-0DAA-84BC360B8C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292" t="20256" r="11017" b="77510"/>
            <a:stretch>
              <a:fillRect/>
            </a:stretch>
          </p:blipFill>
          <p:spPr>
            <a:xfrm>
              <a:off x="889492" y="2971828"/>
              <a:ext cx="517120" cy="244970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CBF3AF40-088C-0EB4-DAD9-8C42B291A1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3301" b="53223" l="49512" r="71094">
                          <a14:foregroundMark x1="68262" y1="52246" x2="62305" y2="53320"/>
                          <a14:foregroundMark x1="65039" y1="38379" x2="64844" y2="46387"/>
                          <a14:foregroundMark x1="63477" y1="35938" x2="60840" y2="36914"/>
                          <a14:foregroundMark x1="66504" y1="35547" x2="59766" y2="37402"/>
                          <a14:foregroundMark x1="59766" y1="37402" x2="59766" y2="38672"/>
                          <a14:foregroundMark x1="54102" y1="47363" x2="49512" y2="388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16" t="30986" r="26117" b="44899"/>
            <a:stretch>
              <a:fillRect/>
            </a:stretch>
          </p:blipFill>
          <p:spPr>
            <a:xfrm>
              <a:off x="661012" y="2270979"/>
              <a:ext cx="852443" cy="770872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A5F4ABC-E65A-9DA2-FF44-A747FAA409E4}"/>
              </a:ext>
            </a:extLst>
          </p:cNvPr>
          <p:cNvSpPr txBox="1"/>
          <p:nvPr/>
        </p:nvSpPr>
        <p:spPr>
          <a:xfrm>
            <a:off x="1217524" y="1442099"/>
            <a:ext cx="36934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Станция 1: </a:t>
            </a:r>
            <a:r>
              <a:rPr lang="ru-RU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Путь в профессию</a:t>
            </a:r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8C5C5A-F286-ED19-3D98-EE6C230D259E}"/>
              </a:ext>
            </a:extLst>
          </p:cNvPr>
          <p:cNvSpPr txBox="1"/>
          <p:nvPr/>
        </p:nvSpPr>
        <p:spPr>
          <a:xfrm>
            <a:off x="305981" y="2159428"/>
            <a:ext cx="94990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204B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Цель: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познакомить участников с системами подготовки педагогов в России и Китае, выявить общие и специфические требования к абитуриентам.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4CED9FC-4370-6149-1B8A-EB7D53AAF95E}"/>
              </a:ext>
            </a:extLst>
          </p:cNvPr>
          <p:cNvSpPr txBox="1"/>
          <p:nvPr/>
        </p:nvSpPr>
        <p:spPr>
          <a:xfrm>
            <a:off x="305981" y="2876757"/>
            <a:ext cx="79459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204B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Формат: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деловая игра «Приёмная комиссия».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4A4016D-42B0-9429-37C5-547B0ED301BC}"/>
              </a:ext>
            </a:extLst>
          </p:cNvPr>
          <p:cNvSpPr txBox="1"/>
          <p:nvPr/>
        </p:nvSpPr>
        <p:spPr>
          <a:xfrm>
            <a:off x="305981" y="3429000"/>
            <a:ext cx="6097836" cy="3616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2100"/>
              </a:lnSpc>
              <a:spcBef>
                <a:spcPts val="1500"/>
              </a:spcBef>
              <a:spcAft>
                <a:spcPts val="600"/>
              </a:spcAft>
              <a:buNone/>
            </a:pPr>
            <a:r>
              <a:rPr lang="ru-RU" b="1" dirty="0">
                <a:solidFill>
                  <a:srgbClr val="204B8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Ход станции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656AA7D1-F21F-6024-BC69-1583A3F09C79}"/>
              </a:ext>
            </a:extLst>
          </p:cNvPr>
          <p:cNvSpPr/>
          <p:nvPr/>
        </p:nvSpPr>
        <p:spPr>
          <a:xfrm>
            <a:off x="404464" y="3973548"/>
            <a:ext cx="2492972" cy="233673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Мини-лекция об особенностях поступления; выдача информационных справок, распределение «потоков» к приемной комиссии 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4B8792E0-F17E-F966-1290-10F13F0EC93D}"/>
              </a:ext>
            </a:extLst>
          </p:cNvPr>
          <p:cNvSpPr/>
          <p:nvPr/>
        </p:nvSpPr>
        <p:spPr>
          <a:xfrm>
            <a:off x="3966004" y="3973548"/>
            <a:ext cx="625869" cy="63814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5B98D8E1-8E8B-5991-D928-33CA896BAEBF}"/>
              </a:ext>
            </a:extLst>
          </p:cNvPr>
          <p:cNvSpPr/>
          <p:nvPr/>
        </p:nvSpPr>
        <p:spPr>
          <a:xfrm>
            <a:off x="5470130" y="3973547"/>
            <a:ext cx="625869" cy="63814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D8BCBF2B-9EC8-30BB-EC25-C1443D90940B}"/>
              </a:ext>
            </a:extLst>
          </p:cNvPr>
          <p:cNvSpPr/>
          <p:nvPr/>
        </p:nvSpPr>
        <p:spPr>
          <a:xfrm>
            <a:off x="3966004" y="5672143"/>
            <a:ext cx="625869" cy="63814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177A4101-0875-8521-3564-1E986C35901A}"/>
              </a:ext>
            </a:extLst>
          </p:cNvPr>
          <p:cNvSpPr/>
          <p:nvPr/>
        </p:nvSpPr>
        <p:spPr>
          <a:xfrm>
            <a:off x="5470129" y="5672142"/>
            <a:ext cx="625869" cy="63814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8ACF3EE-7C8C-ABD1-0E10-2781423DF658}"/>
              </a:ext>
            </a:extLst>
          </p:cNvPr>
          <p:cNvSpPr txBox="1"/>
          <p:nvPr/>
        </p:nvSpPr>
        <p:spPr>
          <a:xfrm>
            <a:off x="6268598" y="4818751"/>
            <a:ext cx="35364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Прохождение собеседования 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 приемной комиссией</a:t>
            </a: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9FC28F52-3119-CF6C-EEF2-2C377EFAFB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33"/>
          <a:stretch>
            <a:fillRect/>
          </a:stretch>
        </p:blipFill>
        <p:spPr>
          <a:xfrm>
            <a:off x="10267129" y="0"/>
            <a:ext cx="1924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27575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</TotalTime>
  <Words>1457</Words>
  <Application>Microsoft Office PowerPoint</Application>
  <PresentationFormat>Широкоэкранный</PresentationFormat>
  <Paragraphs>183</Paragraphs>
  <Slides>18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7" baseType="lpstr">
      <vt:lpstr>Arial</vt:lpstr>
      <vt:lpstr>Arial Black</vt:lpstr>
      <vt:lpstr>Calibri</vt:lpstr>
      <vt:lpstr>Calibri Light</vt:lpstr>
      <vt:lpstr>Montserrat Black</vt:lpstr>
      <vt:lpstr>Montserrat Medium</vt:lpstr>
      <vt:lpstr>SB Sans Text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Валерия Видяшкина</dc:creator>
  <cp:lastModifiedBy>Валерия Видяшкина</cp:lastModifiedBy>
  <cp:revision>9</cp:revision>
  <dcterms:created xsi:type="dcterms:W3CDTF">2026-01-18T08:55:07Z</dcterms:created>
  <dcterms:modified xsi:type="dcterms:W3CDTF">2026-01-18T15:26:24Z</dcterms:modified>
</cp:coreProperties>
</file>